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slide+xml" PartName="/ppt/slides/slide109.xml"/>
  <Override ContentType="application/vnd.openxmlformats-officedocument.presentationml.slide+xml" PartName="/ppt/slides/slide110.xml"/>
  <Override ContentType="application/vnd.openxmlformats-officedocument.presentationml.slide+xml" PartName="/ppt/slides/slide111.xml"/>
  <Override ContentType="application/vnd.openxmlformats-officedocument.presentationml.slide+xml" PartName="/ppt/slides/slide112.xml"/>
  <Override ContentType="application/vnd.openxmlformats-officedocument.presentationml.slide+xml" PartName="/ppt/slides/slide113.xml"/>
  <Override ContentType="application/vnd.openxmlformats-officedocument.presentationml.slide+xml" PartName="/ppt/slides/slide114.xml"/>
  <Override ContentType="application/vnd.openxmlformats-officedocument.presentationml.slide+xml" PartName="/ppt/slides/slide115.xml"/>
  <Override ContentType="application/vnd.openxmlformats-officedocument.presentationml.slide+xml" PartName="/ppt/slides/slide116.xml"/>
  <Override ContentType="application/vnd.openxmlformats-officedocument.presentationml.slide+xml" PartName="/ppt/slides/slide117.xml"/>
  <Override ContentType="application/vnd.openxmlformats-officedocument.presentationml.slide+xml" PartName="/ppt/slides/slide118.xml"/>
  <Override ContentType="application/vnd.openxmlformats-officedocument.presentationml.slide+xml" PartName="/ppt/slides/slide119.xml"/>
  <Override ContentType="application/vnd.openxmlformats-officedocument.presentationml.slide+xml" PartName="/ppt/slides/slide120.xml"/>
  <Override ContentType="application/vnd.openxmlformats-officedocument.presentationml.slide+xml" PartName="/ppt/slides/slide121.xml"/>
  <Override ContentType="application/vnd.openxmlformats-officedocument.presentationml.slide+xml" PartName="/ppt/slides/slide122.xml"/>
  <Override ContentType="application/vnd.openxmlformats-officedocument.presentationml.slide+xml" PartName="/ppt/slides/slide123.xml"/>
  <Override ContentType="application/vnd.openxmlformats-officedocument.presentationml.slide+xml" PartName="/ppt/slides/slide124.xml"/>
  <Override ContentType="application/vnd.openxmlformats-officedocument.presentationml.slide+xml" PartName="/ppt/slides/slide125.xml"/>
  <Override ContentType="application/vnd.openxmlformats-officedocument.presentationml.slide+xml" PartName="/ppt/slides/slide126.xml"/>
  <Override ContentType="application/vnd.openxmlformats-officedocument.presentationml.slide+xml" PartName="/ppt/slides/slide127.xml"/>
  <Override ContentType="application/vnd.openxmlformats-officedocument.presentationml.slide+xml" PartName="/ppt/slides/slide128.xml"/>
  <Override ContentType="application/vnd.openxmlformats-officedocument.presentationml.slide+xml" PartName="/ppt/slides/slide129.xml"/>
  <Override ContentType="application/vnd.openxmlformats-officedocument.presentationml.slide+xml" PartName="/ppt/slides/slide130.xml"/>
  <Override ContentType="application/vnd.openxmlformats-officedocument.presentationml.slide+xml" PartName="/ppt/slides/slide131.xml"/>
  <Override ContentType="application/vnd.openxmlformats-officedocument.presentationml.slide+xml" PartName="/ppt/slides/slide132.xml"/>
  <Override ContentType="application/vnd.openxmlformats-officedocument.presentationml.slide+xml" PartName="/ppt/slides/slide133.xml"/>
  <Override ContentType="application/vnd.openxmlformats-officedocument.presentationml.slide+xml" PartName="/ppt/slides/slide134.xml"/>
  <Override ContentType="application/vnd.openxmlformats-officedocument.presentationml.slide+xml" PartName="/ppt/slides/slide135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themeOverride+xml" PartName="/ppt/theme/themeOverr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</p:sldMasterIdLst>
  <p:notesMasterIdLst>
    <p:notesMasterId r:id="rId137"/>
  </p:notesMasterIdLst>
  <p:handoutMasterIdLst>
    <p:handoutMasterId r:id="rId138"/>
  </p:handoutMasterIdLst>
  <p:sldIdLst>
    <p:sldId id="837" r:id="rId2"/>
    <p:sldId id="1112" r:id="rId3"/>
    <p:sldId id="1111" r:id="rId4"/>
    <p:sldId id="1109" r:id="rId5"/>
    <p:sldId id="1115" r:id="rId6"/>
    <p:sldId id="1116" r:id="rId7"/>
    <p:sldId id="1227" r:id="rId8"/>
    <p:sldId id="1117" r:id="rId9"/>
    <p:sldId id="1118" r:id="rId10"/>
    <p:sldId id="1119" r:id="rId11"/>
    <p:sldId id="1265" r:id="rId12"/>
    <p:sldId id="1168" r:id="rId13"/>
    <p:sldId id="1340" r:id="rId14"/>
    <p:sldId id="1341" r:id="rId15"/>
    <p:sldId id="1258" r:id="rId16"/>
    <p:sldId id="1124" r:id="rId17"/>
    <p:sldId id="1125" r:id="rId18"/>
    <p:sldId id="1126" r:id="rId19"/>
    <p:sldId id="1219" r:id="rId20"/>
    <p:sldId id="1128" r:id="rId21"/>
    <p:sldId id="1129" r:id="rId22"/>
    <p:sldId id="1130" r:id="rId23"/>
    <p:sldId id="1133" r:id="rId24"/>
    <p:sldId id="1136" r:id="rId25"/>
    <p:sldId id="1137" r:id="rId26"/>
    <p:sldId id="1269" r:id="rId27"/>
    <p:sldId id="1277" r:id="rId28"/>
    <p:sldId id="1278" r:id="rId29"/>
    <p:sldId id="1309" r:id="rId30"/>
    <p:sldId id="1329" r:id="rId31"/>
    <p:sldId id="1310" r:id="rId32"/>
    <p:sldId id="1311" r:id="rId33"/>
    <p:sldId id="1312" r:id="rId34"/>
    <p:sldId id="1327" r:id="rId35"/>
    <p:sldId id="1313" r:id="rId36"/>
    <p:sldId id="1332" r:id="rId37"/>
    <p:sldId id="1330" r:id="rId38"/>
    <p:sldId id="1314" r:id="rId39"/>
    <p:sldId id="1315" r:id="rId40"/>
    <p:sldId id="1331" r:id="rId41"/>
    <p:sldId id="1317" r:id="rId42"/>
    <p:sldId id="1318" r:id="rId43"/>
    <p:sldId id="1319" r:id="rId44"/>
    <p:sldId id="1320" r:id="rId45"/>
    <p:sldId id="1321" r:id="rId46"/>
    <p:sldId id="1322" r:id="rId47"/>
    <p:sldId id="1323" r:id="rId48"/>
    <p:sldId id="1324" r:id="rId49"/>
    <p:sldId id="1325" r:id="rId50"/>
    <p:sldId id="1326" r:id="rId51"/>
    <p:sldId id="1138" r:id="rId52"/>
    <p:sldId id="1146" r:id="rId53"/>
    <p:sldId id="1139" r:id="rId54"/>
    <p:sldId id="1336" r:id="rId55"/>
    <p:sldId id="1140" r:id="rId56"/>
    <p:sldId id="1141" r:id="rId57"/>
    <p:sldId id="1348" r:id="rId58"/>
    <p:sldId id="1359" r:id="rId59"/>
    <p:sldId id="1360" r:id="rId60"/>
    <p:sldId id="1361" r:id="rId61"/>
    <p:sldId id="1335" r:id="rId62"/>
    <p:sldId id="1337" r:id="rId63"/>
    <p:sldId id="1212" r:id="rId64"/>
    <p:sldId id="1334" r:id="rId65"/>
    <p:sldId id="1358" r:id="rId66"/>
    <p:sldId id="1356" r:id="rId67"/>
    <p:sldId id="1142" r:id="rId68"/>
    <p:sldId id="1355" r:id="rId69"/>
    <p:sldId id="1143" r:id="rId70"/>
    <p:sldId id="1339" r:id="rId71"/>
    <p:sldId id="1145" r:id="rId72"/>
    <p:sldId id="1342" r:id="rId73"/>
    <p:sldId id="1346" r:id="rId74"/>
    <p:sldId id="1147" r:id="rId75"/>
    <p:sldId id="1345" r:id="rId76"/>
    <p:sldId id="1223" r:id="rId77"/>
    <p:sldId id="1351" r:id="rId78"/>
    <p:sldId id="1352" r:id="rId79"/>
    <p:sldId id="1228" r:id="rId80"/>
    <p:sldId id="1363" r:id="rId81"/>
    <p:sldId id="1333" r:id="rId82"/>
    <p:sldId id="1343" r:id="rId83"/>
    <p:sldId id="1344" r:id="rId84"/>
    <p:sldId id="1152" r:id="rId85"/>
    <p:sldId id="1154" r:id="rId86"/>
    <p:sldId id="1155" r:id="rId87"/>
    <p:sldId id="1357" r:id="rId88"/>
    <p:sldId id="1281" r:id="rId89"/>
    <p:sldId id="1156" r:id="rId90"/>
    <p:sldId id="1158" r:id="rId91"/>
    <p:sldId id="1159" r:id="rId92"/>
    <p:sldId id="1160" r:id="rId93"/>
    <p:sldId id="1210" r:id="rId94"/>
    <p:sldId id="1161" r:id="rId95"/>
    <p:sldId id="1164" r:id="rId96"/>
    <p:sldId id="1165" r:id="rId97"/>
    <p:sldId id="1214" r:id="rId98"/>
    <p:sldId id="1218" r:id="rId99"/>
    <p:sldId id="1166" r:id="rId100"/>
    <p:sldId id="1257" r:id="rId101"/>
    <p:sldId id="1354" r:id="rId102"/>
    <p:sldId id="1353" r:id="rId103"/>
    <p:sldId id="1239" r:id="rId104"/>
    <p:sldId id="1350" r:id="rId105"/>
    <p:sldId id="1167" r:id="rId106"/>
    <p:sldId id="1171" r:id="rId107"/>
    <p:sldId id="1173" r:id="rId108"/>
    <p:sldId id="1362" r:id="rId109"/>
    <p:sldId id="1175" r:id="rId110"/>
    <p:sldId id="1176" r:id="rId111"/>
    <p:sldId id="1177" r:id="rId112"/>
    <p:sldId id="1178" r:id="rId113"/>
    <p:sldId id="1179" r:id="rId114"/>
    <p:sldId id="1180" r:id="rId115"/>
    <p:sldId id="1181" r:id="rId116"/>
    <p:sldId id="1349" r:id="rId117"/>
    <p:sldId id="1184" r:id="rId118"/>
    <p:sldId id="1185" r:id="rId119"/>
    <p:sldId id="1190" r:id="rId120"/>
    <p:sldId id="1188" r:id="rId121"/>
    <p:sldId id="1280" r:id="rId122"/>
    <p:sldId id="1191" r:id="rId123"/>
    <p:sldId id="1192" r:id="rId124"/>
    <p:sldId id="1193" r:id="rId125"/>
    <p:sldId id="1229" r:id="rId126"/>
    <p:sldId id="1195" r:id="rId127"/>
    <p:sldId id="1196" r:id="rId128"/>
    <p:sldId id="1197" r:id="rId129"/>
    <p:sldId id="1198" r:id="rId130"/>
    <p:sldId id="1199" r:id="rId131"/>
    <p:sldId id="1201" r:id="rId132"/>
    <p:sldId id="1304" r:id="rId133"/>
    <p:sldId id="1305" r:id="rId134"/>
    <p:sldId id="1306" r:id="rId135"/>
    <p:sldId id="1108" r:id="rId1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1" initials="D" lastIdx="29" clrIdx="0">
    <p:extLst>
      <p:ext uri="{19B8F6BF-5375-455C-9EA6-DF929625EA0E}">
        <p15:presenceInfo xmlns:p15="http://schemas.microsoft.com/office/powerpoint/2012/main" userId="DEll1" providerId="None"/>
      </p:ext>
    </p:extLst>
  </p:cmAuthor>
  <p:cmAuthor id="2" name="Azam" initials="A" lastIdx="2" clrIdx="1">
    <p:extLst>
      <p:ext uri="{19B8F6BF-5375-455C-9EA6-DF929625EA0E}">
        <p15:presenceInfo xmlns:p15="http://schemas.microsoft.com/office/powerpoint/2012/main" userId="Az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00339A"/>
    <a:srgbClr val="002E8A"/>
    <a:srgbClr val="339933"/>
    <a:srgbClr val="009900"/>
    <a:srgbClr val="FF9900"/>
    <a:srgbClr val="00FF00"/>
    <a:srgbClr val="FF99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0" autoAdjust="0"/>
    <p:restoredTop sz="94434" autoAdjust="0"/>
  </p:normalViewPr>
  <p:slideViewPr>
    <p:cSldViewPr snapToGrid="0">
      <p:cViewPr varScale="1">
        <p:scale>
          <a:sx n="83" d="100"/>
          <a:sy n="83" d="100"/>
        </p:scale>
        <p:origin x="72" y="1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handoutMaster" Target="handoutMasters/handout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commentAuthors" Target="commentAuthor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480AD-81D4-4CF5-9D16-7720A7A5B817}" type="datetimeFigureOut">
              <a:rPr lang="en-US" smtClean="0"/>
              <a:pPr/>
              <a:t>05-Aug-24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B273F-34A7-4567-AFC4-82B28C5ECE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545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164FE-925E-4B00-A6BF-43FEDF48415A}" type="datetimeFigureOut">
              <a:rPr lang="en-US" smtClean="0"/>
              <a:pPr/>
              <a:t>05-Aug-24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9B510-6809-4EFC-89BA-7DE9002787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795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1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49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57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1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50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55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0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87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59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17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9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55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0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68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3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4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63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7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3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2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8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4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97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53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30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6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553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829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781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7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51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521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645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792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0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06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8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99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40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9B510-6809-4EFC-89BA-7DE9002787A6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6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5F571A0-19A3-4EE3-95B0-D641204C27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312" y="2393875"/>
            <a:ext cx="4702139" cy="2194871"/>
          </a:xfrm>
        </p:spPr>
        <p:txBody>
          <a:bodyPr anchor="b">
            <a:normAutofit/>
          </a:bodyPr>
          <a:lstStyle>
            <a:lvl1pPr marL="69850" marR="5080" indent="-57785" algn="l" defTabSz="457200" rtl="0" eaLnBrk="1" latinLnBrk="0" hangingPunct="1">
              <a:lnSpc>
                <a:spcPts val="7500"/>
              </a:lnSpc>
              <a:defRPr lang="en-US" sz="7000" b="1" kern="1200" spc="-365" dirty="0">
                <a:solidFill>
                  <a:srgbClr val="FFFFFF"/>
                </a:solidFill>
                <a:latin typeface="ArcaMajora-Heavy"/>
                <a:ea typeface="+mn-ea"/>
                <a:cs typeface="ArcaMajora-Heavy"/>
              </a:defRPr>
            </a:lvl1pPr>
          </a:lstStyle>
          <a:p>
            <a:r>
              <a:rPr lang="en-US" dirty="0"/>
              <a:t>Outdoor Plan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12700" algn="l" defTabSz="457200" rtl="0" eaLnBrk="1" latinLnBrk="0" hangingPunct="1">
              <a:lnSpc>
                <a:spcPct val="100000"/>
              </a:lnSpc>
              <a:defRPr lang="en-US" sz="2400" kern="1200" spc="-20" smtClean="0">
                <a:solidFill>
                  <a:srgbClr val="E5006E"/>
                </a:solidFill>
                <a:latin typeface="Geogrotesque Medium"/>
                <a:ea typeface="+mn-ea"/>
                <a:cs typeface="Geogrotesque Medium"/>
              </a:defRPr>
            </a:lvl1pPr>
          </a:lstStyle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March, 2020</a:t>
            </a:r>
          </a:p>
        </p:txBody>
      </p:sp>
      <p:pic>
        <p:nvPicPr>
          <p:cNvPr id="10" name="Picture 9" descr="1-01.jpg">
            <a:extLst>
              <a:ext uri="{FF2B5EF4-FFF2-40B4-BE49-F238E27FC236}">
                <a16:creationId xmlns:a16="http://schemas.microsoft.com/office/drawing/2014/main" xmlns="" id="{5EB6042E-253D-44F2-90B1-27C2A346FF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9892" y="304800"/>
            <a:ext cx="3971108" cy="1528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F571A0-19A3-4EE3-95B0-D641204C2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pic>
        <p:nvPicPr>
          <p:cNvPr id="7" name="Picture 6" descr="1-01.jpg">
            <a:extLst>
              <a:ext uri="{FF2B5EF4-FFF2-40B4-BE49-F238E27FC236}">
                <a16:creationId xmlns:a16="http://schemas.microsoft.com/office/drawing/2014/main" xmlns="" id="{5EB6042E-253D-44F2-90B1-27C2A346F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9892" y="304800"/>
            <a:ext cx="3971108" cy="15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0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F50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5168"/>
            <a:ext cx="3389376" cy="1438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marL="0" marR="5080" algn="l" defTabSz="457200" rtl="0" eaLnBrk="1" latinLnBrk="0" hangingPunct="1">
              <a:spcBef>
                <a:spcPts val="60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chemeClr val="bg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127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None/>
              <a:tabLst>
                <a:tab pos="257175" algn="l"/>
              </a:tabLst>
              <a:defRPr lang="en-US" sz="2000" kern="1200" spc="-2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5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F9B5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marL="0" marR="5080" algn="l" defTabSz="457200" rtl="0" eaLnBrk="1" latinLnBrk="0" hangingPunct="1">
              <a:spcBef>
                <a:spcPts val="60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chemeClr val="bg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127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None/>
              <a:tabLst>
                <a:tab pos="257175" algn="l"/>
              </a:tabLst>
              <a:defRPr lang="en-US" sz="2000" kern="1200" spc="-2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Z Logo-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5168"/>
            <a:ext cx="338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602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marL="0" marR="5080" algn="l" defTabSz="457200" rtl="0" eaLnBrk="1" latinLnBrk="0" hangingPunct="1">
              <a:spcBef>
                <a:spcPts val="60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chemeClr val="bg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127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None/>
              <a:tabLst>
                <a:tab pos="257175" algn="l"/>
              </a:tabLst>
              <a:defRPr lang="en-US" sz="2000" kern="1200" spc="-2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Z Logo-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5168"/>
            <a:ext cx="338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0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marL="0" marR="5080" algn="l" defTabSz="457200" rtl="0" eaLnBrk="1" latinLnBrk="0" hangingPunct="1"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368935" indent="-342900">
              <a:buNone/>
              <a:defRPr lang="en-US" sz="2200" kern="1200" spc="-15" dirty="0" smtClean="0">
                <a:solidFill>
                  <a:srgbClr val="ED0080"/>
                </a:solidFill>
                <a:latin typeface="Geogrotesque Medium"/>
                <a:ea typeface="+mn-ea"/>
                <a:cs typeface="Geogrotesque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254635" marR="546100" lvl="0" indent="-228600" algn="l" defTabSz="4572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368935" indent="-342900">
              <a:buNone/>
              <a:defRPr lang="en-US" sz="2200" kern="1200" spc="-15" dirty="0" smtClean="0">
                <a:solidFill>
                  <a:srgbClr val="ED0080"/>
                </a:solidFill>
                <a:latin typeface="Geogrotesque Medium"/>
                <a:ea typeface="+mn-ea"/>
                <a:cs typeface="Geogrotesque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254635" marR="546100" lvl="0" indent="-228600" algn="l" defTabSz="4572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6022"/>
            <a:ext cx="338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marL="0" marR="5080" algn="l" defTabSz="457200" rtl="0" eaLnBrk="1" latinLnBrk="0" hangingPunct="1"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baseline="0" dirty="0" smtClean="0">
                <a:solidFill>
                  <a:srgbClr val="F50285"/>
                </a:solidFill>
                <a:latin typeface="Geogrotesque Light"/>
                <a:ea typeface="+mn-ea"/>
                <a:cs typeface="Geogrotesque Light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baseline="0" dirty="0" smtClean="0">
                <a:solidFill>
                  <a:srgbClr val="F50285"/>
                </a:solidFill>
                <a:latin typeface="Geogrotesque Light"/>
                <a:ea typeface="+mn-ea"/>
                <a:cs typeface="Geogrotesque Light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6022"/>
            <a:ext cx="338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01.jpg">
            <a:extLst>
              <a:ext uri="{FF2B5EF4-FFF2-40B4-BE49-F238E27FC236}">
                <a16:creationId xmlns:a16="http://schemas.microsoft.com/office/drawing/2014/main" xmlns="" id="{F0ACE83C-B617-4F7E-A2B5-F73EBA1A2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575" y="9361"/>
            <a:ext cx="2996430" cy="1153231"/>
          </a:xfrm>
          <a:prstGeom prst="rect">
            <a:avLst/>
          </a:prstGeom>
        </p:spPr>
      </p:pic>
      <p:pic>
        <p:nvPicPr>
          <p:cNvPr id="3" name="Picture 2" descr="1-01.jpg">
            <a:extLst>
              <a:ext uri="{FF2B5EF4-FFF2-40B4-BE49-F238E27FC236}">
                <a16:creationId xmlns:a16="http://schemas.microsoft.com/office/drawing/2014/main" xmlns="" id="{F0ACE83C-B617-4F7E-A2B5-F73EBA1A2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575" y="9361"/>
            <a:ext cx="2996430" cy="11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01.jpg">
            <a:extLst>
              <a:ext uri="{FF2B5EF4-FFF2-40B4-BE49-F238E27FC236}">
                <a16:creationId xmlns:a16="http://schemas.microsoft.com/office/drawing/2014/main" xmlns="" id="{39C524DF-05AA-4D10-9172-C81849C7B9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86"/>
            <a:ext cx="12192000" cy="6884893"/>
          </a:xfrm>
          <a:prstGeom prst="rect">
            <a:avLst/>
          </a:prstGeom>
        </p:spPr>
      </p:pic>
      <p:pic>
        <p:nvPicPr>
          <p:cNvPr id="4" name="Picture 3" descr="1-01.jpg">
            <a:extLst>
              <a:ext uri="{FF2B5EF4-FFF2-40B4-BE49-F238E27FC236}">
                <a16:creationId xmlns:a16="http://schemas.microsoft.com/office/drawing/2014/main" xmlns="" id="{39C524DF-05AA-4D10-9172-C81849C7B9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86"/>
            <a:ext cx="12192000" cy="68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762386"/>
            <a:ext cx="3932237" cy="1600200"/>
          </a:xfrm>
        </p:spPr>
        <p:txBody>
          <a:bodyPr anchor="b">
            <a:normAutofit/>
          </a:bodyPr>
          <a:lstStyle>
            <a:lvl1pPr marL="0" marR="5080" algn="l" defTabSz="457200" rtl="0" eaLnBrk="1" latinLnBrk="0" hangingPunct="1">
              <a:spcBef>
                <a:spcPts val="60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8CC63F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07" y="1577540"/>
            <a:ext cx="6172200" cy="4873625"/>
          </a:xfrm>
        </p:spPr>
        <p:txBody>
          <a:bodyPr/>
          <a:lstStyle>
            <a:lvl1pPr marL="254635" marR="546100" algn="l" defTabSz="457200" rtl="0" eaLnBrk="1" latinLnBrk="0" hangingPunct="1">
              <a:lnSpc>
                <a:spcPts val="2600"/>
              </a:lnSpc>
              <a:defRPr lang="en-US" sz="2200" kern="1200" spc="-15" dirty="0" smtClean="0">
                <a:solidFill>
                  <a:srgbClr val="ED0080"/>
                </a:solidFill>
                <a:latin typeface="Geogrotesque Medium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39577"/>
            <a:ext cx="3932237" cy="3811588"/>
          </a:xfrm>
        </p:spPr>
        <p:txBody>
          <a:bodyPr>
            <a:normAutofit/>
          </a:bodyPr>
          <a:lstStyle>
            <a:lvl1pPr marL="254635" marR="546100" indent="0" algn="l" defTabSz="457200" rtl="0" eaLnBrk="1" latinLnBrk="0" hangingPunct="1">
              <a:lnSpc>
                <a:spcPts val="2600"/>
              </a:lnSpc>
              <a:buNone/>
              <a:defRPr lang="en-US" sz="2200" kern="1200" spc="-15" dirty="0" smtClean="0">
                <a:solidFill>
                  <a:srgbClr val="ED0080"/>
                </a:solidFill>
                <a:latin typeface="Geogrotesque Medium"/>
                <a:ea typeface="+mn-ea"/>
                <a:cs typeface="Geogrotesque Medium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123830"/>
            <a:ext cx="338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4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0524-5749-4DE3-90CE-354DE74A21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8C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5080" algn="l" defTabSz="457200" rtl="0" eaLnBrk="1" latinLnBrk="0" hangingPunct="1">
              <a:spcBef>
                <a:spcPts val="60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chemeClr val="bg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Z Logo-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28600"/>
            <a:ext cx="338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3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0524-5749-4DE3-90CE-354DE74A21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5080" algn="l" defTabSz="457200" rtl="0" eaLnBrk="1" latinLnBrk="0" hangingPunct="1"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99068" y="2088358"/>
            <a:ext cx="10354733" cy="624021"/>
          </a:xfrm>
        </p:spPr>
        <p:txBody>
          <a:bodyPr>
            <a:normAutofit/>
          </a:bodyPr>
          <a:lstStyle>
            <a:lvl1pPr marL="254635" marR="546100" indent="0" algn="l" defTabSz="457200" rtl="0" eaLnBrk="1" latinLnBrk="0" hangingPunct="1">
              <a:lnSpc>
                <a:spcPts val="2600"/>
              </a:lnSpc>
              <a:buNone/>
              <a:defRPr lang="en-US" sz="2200" kern="1200" spc="-15" dirty="0" smtClean="0">
                <a:solidFill>
                  <a:srgbClr val="ED0080"/>
                </a:solidFill>
                <a:latin typeface="Geogrotesque Medium"/>
                <a:ea typeface="+mn-ea"/>
                <a:cs typeface="Geogrotesq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99067" y="3163889"/>
            <a:ext cx="10354733" cy="322738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6022"/>
            <a:ext cx="338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4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5080" algn="l" defTabSz="457200" rtl="0" eaLnBrk="1" latinLnBrk="0" hangingPunct="1"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99068" y="2088358"/>
            <a:ext cx="10354733" cy="624021"/>
          </a:xfrm>
        </p:spPr>
        <p:txBody>
          <a:bodyPr>
            <a:normAutofit/>
          </a:bodyPr>
          <a:lstStyle>
            <a:lvl1pPr marL="254635" marR="546100" indent="0" algn="l" defTabSz="457200" rtl="0" eaLnBrk="1" latinLnBrk="0" hangingPunct="1">
              <a:lnSpc>
                <a:spcPts val="2600"/>
              </a:lnSpc>
              <a:buNone/>
              <a:defRPr lang="en-US" sz="2200" kern="1200" spc="-15" dirty="0" smtClean="0">
                <a:solidFill>
                  <a:srgbClr val="ED0080"/>
                </a:solidFill>
                <a:latin typeface="Geogrotesque Medium"/>
                <a:ea typeface="+mn-ea"/>
                <a:cs typeface="Geogrotesq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999067" y="3225800"/>
            <a:ext cx="10466917" cy="33909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6022"/>
            <a:ext cx="3389376" cy="1438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6022"/>
            <a:ext cx="3389376" cy="1438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6022"/>
            <a:ext cx="338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5080" algn="l" defTabSz="457200" rtl="0" eaLnBrk="1" latinLnBrk="0" hangingPunct="1"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54635" marR="546100" algn="l" defTabSz="457200" rtl="0" eaLnBrk="1" latinLnBrk="0" hangingPunct="1">
              <a:lnSpc>
                <a:spcPts val="2600"/>
              </a:lnSpc>
              <a:defRPr lang="en-US" sz="2200" kern="1200" spc="-15" dirty="0" smtClean="0">
                <a:solidFill>
                  <a:srgbClr val="ED0080"/>
                </a:solidFill>
                <a:latin typeface="Geogrotesque Medium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54635" marR="546100" algn="l" defTabSz="457200" rtl="0" eaLnBrk="1" latinLnBrk="0" hangingPunct="1">
              <a:lnSpc>
                <a:spcPts val="2600"/>
              </a:lnSpc>
              <a:defRPr lang="en-US" sz="2200" kern="1200" spc="-15" dirty="0" smtClean="0">
                <a:solidFill>
                  <a:srgbClr val="ED0080"/>
                </a:solidFill>
                <a:latin typeface="Geogrotesque Medium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59" y="35946"/>
            <a:ext cx="4519168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ck 3. Single Lin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10668000" cy="155427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24"/>
              </a:spcBef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5572369"/>
            <a:ext cx="10769600" cy="1446550"/>
          </a:xfrm>
          <a:solidFill>
            <a:srgbClr val="E3291B"/>
          </a:solidFill>
          <a:ln>
            <a:solidFill>
              <a:srgbClr val="E3291B"/>
            </a:solidFill>
          </a:ln>
        </p:spPr>
        <p:txBody>
          <a:bodyPr anchor="ctr"/>
          <a:lstStyle>
            <a:lvl1pPr marL="11430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1148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77724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3pPr>
            <a:lvl4pPr marL="105156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132588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64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9BBA58"/>
                </a:solidFill>
                <a:latin typeface="Microsoft YaHei"/>
                <a:cs typeface="Microsoft YaHei"/>
              </a:defRPr>
            </a:lvl1pPr>
          </a:lstStyle>
          <a:p>
            <a:fld id="{47A00524-5749-4DE3-90CE-354DE74A21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5080" algn="l" defTabSz="457200" rtl="0" eaLnBrk="1" latinLnBrk="0" hangingPunct="1"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99068" y="2088358"/>
            <a:ext cx="10354733" cy="624021"/>
          </a:xfrm>
        </p:spPr>
        <p:txBody>
          <a:bodyPr>
            <a:normAutofit/>
          </a:bodyPr>
          <a:lstStyle>
            <a:lvl1pPr marL="254635" marR="546100" indent="0" algn="l" defTabSz="457200" rtl="0" eaLnBrk="1" latinLnBrk="0" hangingPunct="1">
              <a:lnSpc>
                <a:spcPts val="2600"/>
              </a:lnSpc>
              <a:buNone/>
              <a:defRPr lang="en-US" sz="2200" kern="1200" spc="-15" dirty="0" smtClean="0">
                <a:solidFill>
                  <a:srgbClr val="ED0080"/>
                </a:solidFill>
                <a:latin typeface="Geogrotesque Medium"/>
                <a:ea typeface="+mn-ea"/>
                <a:cs typeface="Geogrotesq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999067" y="3225800"/>
            <a:ext cx="10466917" cy="33909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6022"/>
            <a:ext cx="3389376" cy="1438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6022"/>
            <a:ext cx="338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marL="0" marR="5080" algn="l" defTabSz="457200" rtl="0" eaLnBrk="1" latinLnBrk="0" hangingPunct="1"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baseline="0" dirty="0" smtClean="0">
                <a:solidFill>
                  <a:srgbClr val="F50285"/>
                </a:solidFill>
                <a:latin typeface="Geogrotesque Light"/>
                <a:ea typeface="+mn-ea"/>
                <a:cs typeface="Geogrotesque Light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baseline="0" dirty="0" smtClean="0">
                <a:solidFill>
                  <a:srgbClr val="F50285"/>
                </a:solidFill>
                <a:latin typeface="Geogrotesque Light"/>
                <a:ea typeface="+mn-ea"/>
                <a:cs typeface="Geogrotesque Light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624" y="206022"/>
            <a:ext cx="3389376" cy="1438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624" y="206022"/>
            <a:ext cx="338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01.jpg">
            <a:extLst>
              <a:ext uri="{FF2B5EF4-FFF2-40B4-BE49-F238E27FC236}">
                <a16:creationId xmlns:a16="http://schemas.microsoft.com/office/drawing/2014/main" xmlns="" id="{F0ACE83C-B617-4F7E-A2B5-F73EBA1A2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575" y="9361"/>
            <a:ext cx="2996430" cy="1153231"/>
          </a:xfrm>
          <a:prstGeom prst="rect">
            <a:avLst/>
          </a:prstGeom>
        </p:spPr>
      </p:pic>
      <p:pic>
        <p:nvPicPr>
          <p:cNvPr id="3" name="Picture 2" descr="1-01.jpg">
            <a:extLst>
              <a:ext uri="{FF2B5EF4-FFF2-40B4-BE49-F238E27FC236}">
                <a16:creationId xmlns:a16="http://schemas.microsoft.com/office/drawing/2014/main" xmlns="" id="{F0ACE83C-B617-4F7E-A2B5-F73EBA1A2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575" y="9361"/>
            <a:ext cx="2996430" cy="11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4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01.jpg">
            <a:extLst>
              <a:ext uri="{FF2B5EF4-FFF2-40B4-BE49-F238E27FC236}">
                <a16:creationId xmlns:a16="http://schemas.microsoft.com/office/drawing/2014/main" xmlns="" id="{F0ACE83C-B617-4F7E-A2B5-F73EBA1A2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575" y="9361"/>
            <a:ext cx="2996430" cy="11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F50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5168"/>
            <a:ext cx="3389376" cy="1438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5080" algn="l" defTabSz="457200" rtl="0" eaLnBrk="1" latinLnBrk="0" hangingPunct="1">
              <a:spcBef>
                <a:spcPts val="60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chemeClr val="bg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4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5080" algn="l" defTabSz="457200" rtl="0" eaLnBrk="1" latinLnBrk="0" hangingPunct="1"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99068" y="2088358"/>
            <a:ext cx="10354733" cy="624021"/>
          </a:xfrm>
        </p:spPr>
        <p:txBody>
          <a:bodyPr>
            <a:normAutofit/>
          </a:bodyPr>
          <a:lstStyle>
            <a:lvl1pPr marL="254635" marR="546100" indent="0" algn="l" defTabSz="457200" rtl="0" eaLnBrk="1" latinLnBrk="0" hangingPunct="1">
              <a:lnSpc>
                <a:spcPts val="2600"/>
              </a:lnSpc>
              <a:buNone/>
              <a:defRPr lang="en-US" sz="2200" kern="1200" spc="-15" dirty="0" smtClean="0">
                <a:solidFill>
                  <a:srgbClr val="ED0080"/>
                </a:solidFill>
                <a:latin typeface="Geogrotesque Medium"/>
                <a:ea typeface="+mn-ea"/>
                <a:cs typeface="Geogrotesque Medium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999067" y="3225800"/>
            <a:ext cx="10466917" cy="33909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6022"/>
            <a:ext cx="338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marL="0" marR="5080" algn="l" defTabSz="457200" rtl="0" eaLnBrk="1" latinLnBrk="0" hangingPunct="1"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baseline="0" dirty="0" smtClean="0">
                <a:solidFill>
                  <a:srgbClr val="F50285"/>
                </a:solidFill>
                <a:latin typeface="Geogrotesque Light"/>
                <a:ea typeface="+mn-ea"/>
                <a:cs typeface="Geogrotesque Light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baseline="0" dirty="0" smtClean="0">
                <a:solidFill>
                  <a:srgbClr val="F50285"/>
                </a:solidFill>
                <a:latin typeface="Geogrotesque Light"/>
                <a:ea typeface="+mn-ea"/>
                <a:cs typeface="Geogrotesque Light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624" y="206022"/>
            <a:ext cx="338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2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01.jpg">
            <a:extLst>
              <a:ext uri="{FF2B5EF4-FFF2-40B4-BE49-F238E27FC236}">
                <a16:creationId xmlns:a16="http://schemas.microsoft.com/office/drawing/2014/main" xmlns="" id="{F0ACE83C-B617-4F7E-A2B5-F73EBA1A2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575" y="9361"/>
            <a:ext cx="2996430" cy="11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01.jpg">
            <a:extLst>
              <a:ext uri="{FF2B5EF4-FFF2-40B4-BE49-F238E27FC236}">
                <a16:creationId xmlns:a16="http://schemas.microsoft.com/office/drawing/2014/main" xmlns="" id="{F0ACE83C-B617-4F7E-A2B5-F73EBA1A2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575" y="9361"/>
            <a:ext cx="2996430" cy="11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2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01.jpg">
            <a:extLst>
              <a:ext uri="{FF2B5EF4-FFF2-40B4-BE49-F238E27FC236}">
                <a16:creationId xmlns:a16="http://schemas.microsoft.com/office/drawing/2014/main" xmlns="" id="{F0ACE83C-B617-4F7E-A2B5-F73EBA1A2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575" y="9361"/>
            <a:ext cx="2996430" cy="11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01.jpg">
            <a:extLst>
              <a:ext uri="{FF2B5EF4-FFF2-40B4-BE49-F238E27FC236}">
                <a16:creationId xmlns:a16="http://schemas.microsoft.com/office/drawing/2014/main" xmlns="" id="{F0ACE83C-B617-4F7E-A2B5-F73EBA1A2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575" y="9361"/>
            <a:ext cx="2996430" cy="11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01.jpg">
            <a:extLst>
              <a:ext uri="{FF2B5EF4-FFF2-40B4-BE49-F238E27FC236}">
                <a16:creationId xmlns:a16="http://schemas.microsoft.com/office/drawing/2014/main" xmlns="" id="{F0ACE83C-B617-4F7E-A2B5-F73EBA1A2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575" y="9361"/>
            <a:ext cx="2996430" cy="1153231"/>
          </a:xfrm>
          <a:prstGeom prst="rect">
            <a:avLst/>
          </a:prstGeom>
        </p:spPr>
      </p:pic>
      <p:pic>
        <p:nvPicPr>
          <p:cNvPr id="3" name="Picture 2" descr="1-01.jpg">
            <a:extLst>
              <a:ext uri="{FF2B5EF4-FFF2-40B4-BE49-F238E27FC236}">
                <a16:creationId xmlns:a16="http://schemas.microsoft.com/office/drawing/2014/main" xmlns="" id="{F0ACE83C-B617-4F7E-A2B5-F73EBA1A2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575" y="9361"/>
            <a:ext cx="2996430" cy="11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01.jpg">
            <a:extLst>
              <a:ext uri="{FF2B5EF4-FFF2-40B4-BE49-F238E27FC236}">
                <a16:creationId xmlns="" xmlns:a16="http://schemas.microsoft.com/office/drawing/2014/main" id="{F0ACE83C-B617-4F7E-A2B5-F73EBA1A2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575" y="9361"/>
            <a:ext cx="2996430" cy="1153231"/>
          </a:xfrm>
          <a:prstGeom prst="rect">
            <a:avLst/>
          </a:prstGeom>
        </p:spPr>
      </p:pic>
      <p:pic>
        <p:nvPicPr>
          <p:cNvPr id="3" name="Picture 2" descr="1-01.jpg">
            <a:extLst>
              <a:ext uri="{FF2B5EF4-FFF2-40B4-BE49-F238E27FC236}">
                <a16:creationId xmlns="" xmlns:a16="http://schemas.microsoft.com/office/drawing/2014/main" id="{F0ACE83C-B617-4F7E-A2B5-F73EBA1A2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575" y="9361"/>
            <a:ext cx="2996430" cy="11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01.jpg">
            <a:extLst>
              <a:ext uri="{FF2B5EF4-FFF2-40B4-BE49-F238E27FC236}">
                <a16:creationId xmlns:a16="http://schemas.microsoft.com/office/drawing/2014/main" xmlns="" id="{F0ACE83C-B617-4F7E-A2B5-F73EBA1A2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575" y="9361"/>
            <a:ext cx="2996430" cy="1153231"/>
          </a:xfrm>
          <a:prstGeom prst="rect">
            <a:avLst/>
          </a:prstGeom>
        </p:spPr>
      </p:pic>
      <p:pic>
        <p:nvPicPr>
          <p:cNvPr id="3" name="Picture 2" descr="1-01.jpg">
            <a:extLst>
              <a:ext uri="{FF2B5EF4-FFF2-40B4-BE49-F238E27FC236}">
                <a16:creationId xmlns:a16="http://schemas.microsoft.com/office/drawing/2014/main" xmlns="" id="{F0ACE83C-B617-4F7E-A2B5-F73EBA1A2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575" y="9361"/>
            <a:ext cx="2996430" cy="11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5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F9B5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 Logo-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5168"/>
            <a:ext cx="3389376" cy="1438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5080" algn="l" defTabSz="457200" rtl="0" eaLnBrk="1" latinLnBrk="0" hangingPunct="1">
              <a:spcBef>
                <a:spcPts val="60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chemeClr val="bg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602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 Logo-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5168"/>
            <a:ext cx="3389376" cy="1438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5080" algn="l" defTabSz="457200" rtl="0" eaLnBrk="1" latinLnBrk="0" hangingPunct="1">
              <a:spcBef>
                <a:spcPts val="60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chemeClr val="bg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buChar char="•"/>
              <a:tabLst>
                <a:tab pos="257175" algn="l"/>
              </a:tabLst>
              <a:defRPr lang="en-US" sz="2000" kern="1200" spc="-10" dirty="0">
                <a:solidFill>
                  <a:srgbClr val="FFFFFF"/>
                </a:solidFill>
                <a:latin typeface="Geogrotesque Light"/>
                <a:ea typeface="+mn-ea"/>
                <a:cs typeface="Geogrotesq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06022"/>
            <a:ext cx="3389376" cy="1438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9588"/>
            <a:ext cx="10515600" cy="1325563"/>
          </a:xfrm>
        </p:spPr>
        <p:txBody>
          <a:bodyPr>
            <a:normAutofit/>
          </a:bodyPr>
          <a:lstStyle>
            <a:lvl1pPr marL="0" marR="508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7BBE3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 defTabSz="457200" rtl="0" eaLnBrk="1" latinLnBrk="0" hangingPunct="1">
              <a:defRPr lang="en-US" sz="2200" kern="1200" spc="-15" dirty="0" smtClean="0">
                <a:solidFill>
                  <a:srgbClr val="ED0080"/>
                </a:solidFill>
                <a:latin typeface="Geogrotesque Medium"/>
                <a:ea typeface="+mn-ea"/>
                <a:cs typeface="Geogrotesque Medium"/>
              </a:defRPr>
            </a:lvl1pPr>
            <a:lvl2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2pPr>
            <a:lvl3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3pPr>
            <a:lvl4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4pPr>
            <a:lvl5pPr marL="256540" indent="-24384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57175" algn="l"/>
              </a:tabLst>
              <a:defRPr lang="en-US" sz="2000" kern="1200" spc="-10" dirty="0" smtClean="0">
                <a:solidFill>
                  <a:srgbClr val="77787B"/>
                </a:solidFill>
                <a:latin typeface="Geogrotesque Light"/>
                <a:ea typeface="+mn-ea"/>
                <a:cs typeface="Geogrotesq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624" y="206022"/>
            <a:ext cx="3389376" cy="1438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624" y="206022"/>
            <a:ext cx="338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7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8C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marL="0" marR="5080" algn="l" defTabSz="457200" rtl="0" eaLnBrk="1" latinLnBrk="0" hangingPunct="1">
              <a:spcBef>
                <a:spcPts val="60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chemeClr val="bg1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127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None/>
              <a:tabLst>
                <a:tab pos="257175" algn="l"/>
              </a:tabLst>
              <a:defRPr lang="en-US" sz="2000" kern="1200" spc="-20" dirty="0" smtClean="0">
                <a:solidFill>
                  <a:srgbClr val="F50285"/>
                </a:solidFill>
                <a:latin typeface="Geogrotesque Light"/>
                <a:ea typeface="+mn-ea"/>
                <a:cs typeface="Geogrotesque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Z Logo-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28600"/>
            <a:ext cx="338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bg>
      <p:bgPr>
        <a:solidFill>
          <a:srgbClr val="8C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8961" y="2477384"/>
            <a:ext cx="10515600" cy="1259240"/>
          </a:xfrm>
        </p:spPr>
        <p:txBody>
          <a:bodyPr anchor="b">
            <a:normAutofit/>
          </a:bodyPr>
          <a:lstStyle>
            <a:lvl1pPr marL="12700" marR="5080" algn="l" defTabSz="457200" rtl="0" eaLnBrk="1" latinLnBrk="0" hangingPunct="1">
              <a:lnSpc>
                <a:spcPts val="7000"/>
              </a:lnSpc>
              <a:spcBef>
                <a:spcPct val="0"/>
              </a:spcBef>
              <a:buNone/>
              <a:tabLst>
                <a:tab pos="2666365" algn="l"/>
              </a:tabLst>
              <a:defRPr lang="en-US" sz="7000" b="1" kern="1200" spc="-325" baseline="0" dirty="0">
                <a:solidFill>
                  <a:srgbClr val="FFFFFF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9119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24" y="228600"/>
            <a:ext cx="3389376" cy="1438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marL="0" marR="5080" algn="l" defTabSz="457200" rtl="0" eaLnBrk="1" latinLnBrk="0" hangingPunct="1">
              <a:spcBef>
                <a:spcPts val="600"/>
              </a:spcBef>
              <a:buNone/>
              <a:tabLst>
                <a:tab pos="2666365" algn="l"/>
              </a:tabLst>
              <a:defRPr lang="en-US" sz="3200" b="1" kern="1200" spc="-250" dirty="0">
                <a:solidFill>
                  <a:srgbClr val="8CC63F"/>
                </a:solidFill>
                <a:latin typeface="ArcaMajora-Heavy"/>
                <a:ea typeface="+mj-ea"/>
                <a:cs typeface="ArcaMajora-Heavy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127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None/>
              <a:tabLst>
                <a:tab pos="257175" algn="l"/>
              </a:tabLst>
              <a:defRPr lang="en-US" sz="2000" kern="1200" spc="-20" dirty="0" smtClean="0">
                <a:solidFill>
                  <a:srgbClr val="F50285"/>
                </a:solidFill>
                <a:latin typeface="Geogrotesque Light"/>
                <a:ea typeface="+mn-ea"/>
                <a:cs typeface="Geogrotesque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7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00524-5749-4DE3-90CE-354DE74A21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0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20" r:id="rId29"/>
    <p:sldLayoutId id="2147483661" r:id="rId30"/>
    <p:sldLayoutId id="2147483703" r:id="rId31"/>
    <p:sldLayoutId id="2147483734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15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3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3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3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5.jpeg"/><Relationship Id="rId4" Type="http://schemas.openxmlformats.org/officeDocument/2006/relationships/image" Target="../media/image11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4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6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8.jpeg"/><Relationship Id="rId4" Type="http://schemas.openxmlformats.org/officeDocument/2006/relationships/image" Target="../media/image147.jp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52.jpg"/><Relationship Id="rId4" Type="http://schemas.openxmlformats.org/officeDocument/2006/relationships/image" Target="../media/image151.jp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54.jpg"/><Relationship Id="rId4" Type="http://schemas.openxmlformats.org/officeDocument/2006/relationships/image" Target="../media/image15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57.jpg"/><Relationship Id="rId4" Type="http://schemas.openxmlformats.org/officeDocument/2006/relationships/image" Target="../media/image156.jpg"/></Relationships>
</file>

<file path=ppt/slides/_rels/slide112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27.xml" Type="http://schemas.openxmlformats.org/officeDocument/2006/relationships/notesSlide"/><Relationship Id="rId1" Target="../slideLayouts/slideLayout34.xml" Type="http://schemas.openxmlformats.org/officeDocument/2006/relationships/slideLayout"/><Relationship Id="rId5" Target="../media/image159.jpg" Type="http://schemas.openxmlformats.org/officeDocument/2006/relationships/image"/><Relationship Id="rId4" Target="../media/image158.jpeg" Type="http://schemas.openxmlformats.org/officeDocument/2006/relationships/image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114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29.xml" Type="http://schemas.openxmlformats.org/officeDocument/2006/relationships/notesSlide"/><Relationship Id="rId1" Target="../slideLayouts/slideLayout34.xml" Type="http://schemas.openxmlformats.org/officeDocument/2006/relationships/slideLayout"/><Relationship Id="rId5" Target="../media/image163.jpeg" Type="http://schemas.openxmlformats.org/officeDocument/2006/relationships/image"/><Relationship Id="rId4" Target="../media/image162.jpeg" Type="http://schemas.openxmlformats.org/officeDocument/2006/relationships/image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4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4.jpe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6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7.jpe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0.jpeg"/><Relationship Id="rId5" Type="http://schemas.openxmlformats.org/officeDocument/2006/relationships/image" Target="../media/image169.jpeg"/><Relationship Id="rId4" Type="http://schemas.openxmlformats.org/officeDocument/2006/relationships/image" Target="../media/image168.jp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1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3.jpeg"/><Relationship Id="rId4" Type="http://schemas.openxmlformats.org/officeDocument/2006/relationships/image" Target="../media/image172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7.jpeg"/><Relationship Id="rId4" Type="http://schemas.openxmlformats.org/officeDocument/2006/relationships/image" Target="../media/image176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9.jpeg"/><Relationship Id="rId4" Type="http://schemas.openxmlformats.org/officeDocument/2006/relationships/image" Target="../media/image178.jpe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81.jpg"/><Relationship Id="rId4" Type="http://schemas.openxmlformats.org/officeDocument/2006/relationships/image" Target="../media/image18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jpe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2.jp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3.jpe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6.jpe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7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 ?><Relationships xmlns="http://schemas.openxmlformats.org/package/2006/relationships"><Relationship Id="rId3" Target="../media/image104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6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8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0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4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 ?><Relationships xmlns="http://schemas.openxmlformats.org/package/2006/relationships"><Relationship Id="rId3" Target="../media/image116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9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 ?><Relationships xmlns="http://schemas.openxmlformats.org/package/2006/relationships"><Relationship Id="rId3" Target="../media/image121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88.xml.rels><?xml version="1.0" encoding="UTF-8" standalone="yes" ?><Relationships xmlns="http://schemas.openxmlformats.org/package/2006/relationships"><Relationship Id="rId3" Target="../media/image12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6.jpg"/></Relationships>
</file>

<file path=ppt/slides/_rels/slide92.xml.rels><?xml version="1.0" encoding="UTF-8" standalone="yes" ?><Relationships xmlns="http://schemas.openxmlformats.org/package/2006/relationships"><Relationship Id="rId3" Target="../media/image127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9.xml" Type="http://schemas.openxmlformats.org/officeDocument/2006/relationships/slideLayout"/><Relationship Id="rId4" Target="../media/image128.jpg" Type="http://schemas.openxmlformats.org/officeDocument/2006/relationships/image"/></Relationships>
</file>

<file path=ppt/slides/_rels/slide93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34.xml" Type="http://schemas.openxmlformats.org/officeDocument/2006/relationships/slideLayout"/><Relationship Id="rId5" Target="../media/image130.jpeg" Type="http://schemas.openxmlformats.org/officeDocument/2006/relationships/image"/><Relationship Id="rId4" Target="../media/image129.jpeg" Type="http://schemas.openxmlformats.org/officeDocument/2006/relationships/image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2.jpg"/><Relationship Id="rId4" Type="http://schemas.openxmlformats.org/officeDocument/2006/relationships/image" Target="../media/image131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4.jpg"/><Relationship Id="rId4" Type="http://schemas.openxmlformats.org/officeDocument/2006/relationships/image" Target="../media/image133.jp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2.jpeg"/><Relationship Id="rId4" Type="http://schemas.openxmlformats.org/officeDocument/2006/relationships/image" Target="../media/image1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78F6AC-6E20-4358-A550-628F353FEED5}"/>
              </a:ext>
            </a:extLst>
          </p:cNvPr>
          <p:cNvSpPr txBox="1"/>
          <p:nvPr/>
        </p:nvSpPr>
        <p:spPr>
          <a:xfrm>
            <a:off x="2082327" y="1607245"/>
            <a:ext cx="8266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Presence In Different Cities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0208" y="174097"/>
            <a:ext cx="12192000" cy="79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Main Boat Basin Clifton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925904" y="4299586"/>
            <a:ext cx="16000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My </a:t>
            </a:r>
            <a:r>
              <a:rPr lang="en-US" sz="1400" dirty="0" err="1"/>
              <a:t>Kolachi</a:t>
            </a:r>
            <a:r>
              <a:rPr lang="en-US" sz="1400" dirty="0"/>
              <a:t>/Punjab </a:t>
            </a:r>
          </a:p>
          <a:p>
            <a:r>
              <a:rPr lang="en-US" sz="1400" dirty="0" err="1"/>
              <a:t>chowrangi</a:t>
            </a:r>
            <a:r>
              <a:rPr lang="en-US" sz="1400" dirty="0"/>
              <a:t> </a:t>
            </a:r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9925904" y="4875826"/>
            <a:ext cx="1504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Bilawal</a:t>
            </a:r>
            <a:r>
              <a:rPr lang="en-US" sz="1400" dirty="0"/>
              <a:t> </a:t>
            </a:r>
            <a:r>
              <a:rPr lang="en-US" sz="1400" dirty="0" err="1"/>
              <a:t>chowrangi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60x25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28497" y="5744143"/>
            <a:ext cx="18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1,200,000(with Lights)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" y="1575963"/>
            <a:ext cx="8305162" cy="4676844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4170728" y="1575963"/>
            <a:ext cx="311285" cy="34046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508" y="1215943"/>
            <a:ext cx="3031525" cy="254716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899081" y="615518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/>
              <a:t>2</a:t>
            </a:r>
            <a:r>
              <a:rPr lang="en-US" sz="1400" dirty="0" smtClean="0"/>
              <a:t>4-8-2024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988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0"/>
            <a:ext cx="5077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 (Body)"/>
                <a:cs typeface="Times New Roman" pitchFamily="18" charset="0"/>
              </a:rPr>
              <a:t>Shanu</a:t>
            </a:r>
            <a:r>
              <a:rPr lang="en-US" sz="3200" b="1" dirty="0">
                <a:solidFill>
                  <a:srgbClr val="FF0000"/>
                </a:solidFill>
                <a:latin typeface="Calibri (Body)"/>
                <a:cs typeface="Times New Roman" pitchFamily="18" charset="0"/>
              </a:rPr>
              <a:t> Baba Roundabout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6</a:t>
            </a:r>
            <a:r>
              <a:rPr lang="en-US" sz="1400" dirty="0" smtClean="0"/>
              <a:t>0 </a:t>
            </a:r>
            <a:r>
              <a:rPr lang="en-US" sz="1400" dirty="0"/>
              <a:t>x 3</a:t>
            </a:r>
            <a:r>
              <a:rPr lang="en-US" sz="1400" dirty="0" smtClean="0"/>
              <a:t>0 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9914711" y="5748765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1,400,000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9936917" y="6137534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Immediate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9896599" y="4272533"/>
            <a:ext cx="196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Valencia </a:t>
            </a:r>
            <a:r>
              <a:rPr lang="en-US" sz="1400" dirty="0" err="1"/>
              <a:t>Chattri</a:t>
            </a:r>
            <a:r>
              <a:rPr lang="en-US" sz="1400" dirty="0"/>
              <a:t> chowk defense road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27099" y="4799457"/>
            <a:ext cx="196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Lake city and again Valencia </a:t>
            </a:r>
            <a:r>
              <a:rPr lang="en-US" sz="1400" dirty="0" err="1"/>
              <a:t>bhubtian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" y="744306"/>
            <a:ext cx="8070536" cy="605290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610947" y="1067823"/>
            <a:ext cx="430386" cy="52251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0"/>
            <a:ext cx="5077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 (Body)"/>
                <a:cs typeface="Times New Roman" pitchFamily="18" charset="0"/>
              </a:rPr>
              <a:t>Shanu</a:t>
            </a:r>
            <a:r>
              <a:rPr lang="en-US" sz="3200" b="1" dirty="0">
                <a:solidFill>
                  <a:srgbClr val="FF0000"/>
                </a:solidFill>
                <a:latin typeface="Calibri (Body)"/>
                <a:cs typeface="Times New Roman" pitchFamily="18" charset="0"/>
              </a:rPr>
              <a:t> Baba Roundabout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6</a:t>
            </a:r>
            <a:r>
              <a:rPr lang="en-US" sz="1400" dirty="0" smtClean="0"/>
              <a:t>0 </a:t>
            </a:r>
            <a:r>
              <a:rPr lang="en-US" sz="1400" dirty="0"/>
              <a:t>x 3</a:t>
            </a:r>
            <a:r>
              <a:rPr lang="en-US" sz="1400" dirty="0" smtClean="0"/>
              <a:t>0 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9914711" y="5748765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1,400,000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9936917" y="613753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28-8-2024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9896599" y="4272533"/>
            <a:ext cx="196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Valencia </a:t>
            </a:r>
            <a:r>
              <a:rPr lang="en-US" sz="1400" dirty="0" err="1"/>
              <a:t>Chattri</a:t>
            </a:r>
            <a:r>
              <a:rPr lang="en-US" sz="1400" dirty="0"/>
              <a:t> chowk defense road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27099" y="4799457"/>
            <a:ext cx="196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Lake city and again Valencia </a:t>
            </a:r>
            <a:r>
              <a:rPr lang="en-US" sz="1400" dirty="0" err="1"/>
              <a:t>bhubtian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" y="744306"/>
            <a:ext cx="8070536" cy="605290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505061" y="1179790"/>
            <a:ext cx="430386" cy="52251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0"/>
            <a:ext cx="5077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 (Body)"/>
                <a:cs typeface="Times New Roman" pitchFamily="18" charset="0"/>
              </a:rPr>
              <a:t>Shanu</a:t>
            </a:r>
            <a:r>
              <a:rPr lang="en-US" sz="3200" b="1" dirty="0">
                <a:solidFill>
                  <a:srgbClr val="FF0000"/>
                </a:solidFill>
                <a:latin typeface="Calibri (Body)"/>
                <a:cs typeface="Times New Roman" pitchFamily="18" charset="0"/>
              </a:rPr>
              <a:t> Baba Roundabout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931078" y="5363173"/>
            <a:ext cx="84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120 </a:t>
            </a:r>
            <a:r>
              <a:rPr lang="en-US" sz="1400" dirty="0"/>
              <a:t>x 3</a:t>
            </a:r>
            <a:r>
              <a:rPr lang="en-US" sz="1400" dirty="0" smtClean="0"/>
              <a:t>0 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9914711" y="5748765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2,500,000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936917" y="613753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28-8-2024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9896599" y="4272533"/>
            <a:ext cx="196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Valencia </a:t>
            </a:r>
            <a:r>
              <a:rPr lang="en-US" sz="1400" dirty="0" err="1"/>
              <a:t>Chattri</a:t>
            </a:r>
            <a:r>
              <a:rPr lang="en-US" sz="1400" dirty="0"/>
              <a:t> chowk defense road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27099" y="4799457"/>
            <a:ext cx="196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Lake city and again Valencia </a:t>
            </a:r>
            <a:r>
              <a:rPr lang="en-US" sz="1400" dirty="0" err="1"/>
              <a:t>bhubtian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" y="744306"/>
            <a:ext cx="8070536" cy="605290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646645" y="1119673"/>
            <a:ext cx="430386" cy="52251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8" y="842005"/>
            <a:ext cx="7812196" cy="5859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76 x 30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1,400,000</a:t>
            </a:r>
            <a:endParaRPr dirty="0" 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4137095" cy="107721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err="1" lang="en-US" sz="3200">
                <a:solidFill>
                  <a:srgbClr val="FF0000"/>
                </a:solidFill>
              </a:rPr>
              <a:t>Adda</a:t>
            </a:r>
            <a:r>
              <a:rPr b="1" dirty="0" lang="en-US" sz="3200">
                <a:solidFill>
                  <a:srgbClr val="FF0000"/>
                </a:solidFill>
              </a:rPr>
              <a:t> Plot Roundabout </a:t>
            </a:r>
          </a:p>
          <a:p>
            <a:endParaRPr b="1" dirty="0" lang="en-US" sz="3200">
              <a:solidFill>
                <a:srgbClr val="FF0000"/>
              </a:solidFill>
              <a:latin typeface="Calibri (Body)"/>
              <a:cs charset="0" pitchFamily="18"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4" l="23821" r="238" t="7393"/>
          <a:stretch/>
        </p:blipFill>
        <p:spPr>
          <a:xfrm>
            <a:off x="8696529" y="1410510"/>
            <a:ext cx="3104922" cy="2330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" l="39" r="6" t="126"/>
          <a:stretch/>
        </p:blipFill>
        <p:spPr>
          <a:xfrm>
            <a:off x="168353" y="842005"/>
            <a:ext cx="7652685" cy="5880568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10593421" y="1750979"/>
            <a:ext cx="235323" cy="28210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321030" y="2228997"/>
            <a:ext cx="350196" cy="37937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5904" y="4282886"/>
            <a:ext cx="2285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>
                <a:cs charset="0" panose="02020603050405020304" pitchFamily="18" typeface="Times New Roman"/>
              </a:rPr>
              <a:t>Raiwind</a:t>
            </a:r>
            <a:r>
              <a:rPr dirty="0" lang="en-US" sz="1400">
                <a:cs charset="0" panose="02020603050405020304" pitchFamily="18" typeface="Times New Roman"/>
              </a:rPr>
              <a:t> road, </a:t>
            </a:r>
            <a:r>
              <a:rPr dirty="0" err="1" lang="en-US" sz="1400">
                <a:cs charset="0" panose="02020603050405020304" pitchFamily="18" typeface="Times New Roman"/>
              </a:rPr>
              <a:t>Bahria</a:t>
            </a:r>
            <a:r>
              <a:rPr dirty="0" lang="en-US" sz="1400">
                <a:cs charset="0" panose="02020603050405020304" pitchFamily="18" typeface="Times New Roman"/>
              </a:rPr>
              <a:t> orchid, </a:t>
            </a:r>
            <a:endParaRPr dirty="0" lang="en-US" smtClean="0" sz="1400">
              <a:cs charset="0" panose="02020603050405020304" pitchFamily="18" typeface="Times New Roman"/>
            </a:endParaRPr>
          </a:p>
          <a:p>
            <a:r>
              <a:rPr dirty="0" lang="en-US" smtClean="0" sz="1400">
                <a:cs charset="0" panose="02020603050405020304" pitchFamily="18" typeface="Times New Roman"/>
              </a:rPr>
              <a:t>LDA Avenue, Valencia</a:t>
            </a:r>
            <a:endParaRPr dirty="0" lang="en-US" sz="1400">
              <a:cs charset="0" panose="02020603050405020304" pitchFamily="18"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62385" y="4852273"/>
            <a:ext cx="2328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>
                <a:cs charset="0" panose="02020603050405020304" pitchFamily="18" typeface="Times New Roman"/>
              </a:rPr>
              <a:t>Lake </a:t>
            </a:r>
            <a:r>
              <a:rPr dirty="0" lang="en-US" smtClean="0" sz="1400">
                <a:cs charset="0" panose="02020603050405020304" pitchFamily="18" typeface="Times New Roman"/>
              </a:rPr>
              <a:t>city, Pine Avenue,Fazaia,</a:t>
            </a:r>
          </a:p>
          <a:p>
            <a:r>
              <a:rPr dirty="0" err="1" lang="en-US" smtClean="0" sz="1400">
                <a:cs charset="0" panose="02020603050405020304" pitchFamily="18" typeface="Times New Roman"/>
              </a:rPr>
              <a:t>Bahria</a:t>
            </a:r>
            <a:r>
              <a:rPr dirty="0" lang="en-US" smtClean="0" sz="1400">
                <a:cs charset="0" panose="02020603050405020304" pitchFamily="18" typeface="Times New Roman"/>
              </a:rPr>
              <a:t> Orchid</a:t>
            </a:r>
            <a:endParaRPr dirty="0" lang="en-US" sz="1400">
              <a:cs charset="0" panose="02020603050405020304" pitchFamily="18"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13623" y="6180271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20-8-2024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4674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0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25904" y="4282886"/>
            <a:ext cx="2285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>
                <a:cs charset="0" panose="02020603050405020304" pitchFamily="18" typeface="Times New Roman"/>
              </a:rPr>
              <a:t>Raiwind</a:t>
            </a:r>
            <a:r>
              <a:rPr dirty="0" lang="en-US" sz="1400">
                <a:cs charset="0" panose="02020603050405020304" pitchFamily="18" typeface="Times New Roman"/>
              </a:rPr>
              <a:t> road, </a:t>
            </a:r>
            <a:r>
              <a:rPr dirty="0" err="1" lang="en-US" sz="1400">
                <a:cs charset="0" panose="02020603050405020304" pitchFamily="18" typeface="Times New Roman"/>
              </a:rPr>
              <a:t>Bahria</a:t>
            </a:r>
            <a:r>
              <a:rPr dirty="0" lang="en-US" sz="1400">
                <a:cs charset="0" panose="02020603050405020304" pitchFamily="18" typeface="Times New Roman"/>
              </a:rPr>
              <a:t> orchid, </a:t>
            </a:r>
            <a:endParaRPr dirty="0" lang="en-US" smtClean="0" sz="1400">
              <a:cs charset="0" panose="02020603050405020304" pitchFamily="18" typeface="Times New Roman"/>
            </a:endParaRPr>
          </a:p>
          <a:p>
            <a:r>
              <a:rPr dirty="0" lang="en-US" smtClean="0" sz="1400">
                <a:cs charset="0" panose="02020603050405020304" pitchFamily="18" typeface="Times New Roman"/>
              </a:rPr>
              <a:t>LDA </a:t>
            </a:r>
            <a:r>
              <a:rPr dirty="0" err="1" lang="en-US" smtClean="0" sz="1400">
                <a:cs charset="0" panose="02020603050405020304" pitchFamily="18" typeface="Times New Roman"/>
              </a:rPr>
              <a:t>Avenue,Valencia</a:t>
            </a:r>
            <a:endParaRPr dirty="0" lang="en-US" sz="1400">
              <a:cs charset="0" panose="02020603050405020304" pitchFamily="18"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90 x 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2379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400"/>
              <a:t>1,800,000</a:t>
            </a:r>
            <a:endParaRPr dirty="0" lang="en-US" sz="1400"/>
          </a:p>
        </p:txBody>
      </p:sp>
      <p:sp>
        <p:nvSpPr>
          <p:cNvPr id="17" name="Rectangle 16"/>
          <p:cNvSpPr/>
          <p:nvPr/>
        </p:nvSpPr>
        <p:spPr>
          <a:xfrm>
            <a:off x="9925904" y="6112793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26-8-2024</a:t>
            </a:r>
            <a:endParaRPr dirty="0" lang="en-US" sz="1400"/>
          </a:p>
        </p:txBody>
      </p:sp>
      <p:sp>
        <p:nvSpPr>
          <p:cNvPr id="15" name="Rectangle 14"/>
          <p:cNvSpPr/>
          <p:nvPr/>
        </p:nvSpPr>
        <p:spPr>
          <a:xfrm>
            <a:off x="9862385" y="4852273"/>
            <a:ext cx="2328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>
                <a:cs charset="0" panose="02020603050405020304" pitchFamily="18" typeface="Times New Roman"/>
              </a:rPr>
              <a:t>Lake </a:t>
            </a:r>
            <a:r>
              <a:rPr dirty="0" lang="en-US" smtClean="0" sz="1400">
                <a:cs charset="0" panose="02020603050405020304" pitchFamily="18" typeface="Times New Roman"/>
              </a:rPr>
              <a:t>city, Pine Avenue,Fazaia,</a:t>
            </a:r>
          </a:p>
          <a:p>
            <a:r>
              <a:rPr dirty="0" err="1" lang="en-US" smtClean="0" sz="1400">
                <a:cs charset="0" panose="02020603050405020304" pitchFamily="18" typeface="Times New Roman"/>
              </a:rPr>
              <a:t>Bahria</a:t>
            </a:r>
            <a:r>
              <a:rPr dirty="0" lang="en-US" smtClean="0" sz="1400">
                <a:cs charset="0" panose="02020603050405020304" pitchFamily="18" typeface="Times New Roman"/>
              </a:rPr>
              <a:t> Orchid</a:t>
            </a:r>
            <a:endParaRPr dirty="0" lang="en-US" sz="1400">
              <a:cs charset="0" panose="02020603050405020304" pitchFamily="18"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9" y="16019"/>
            <a:ext cx="3570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err="1" lang="en-US" sz="2800">
                <a:solidFill>
                  <a:srgbClr val="FF0000"/>
                </a:solidFill>
                <a:cs charset="0" pitchFamily="18" typeface="Times New Roman"/>
              </a:rPr>
              <a:t>Adda</a:t>
            </a:r>
            <a:r>
              <a:rPr b="1" dirty="0" lang="en-US" sz="2800">
                <a:solidFill>
                  <a:srgbClr val="FF0000"/>
                </a:solidFill>
                <a:cs charset="0" pitchFamily="18" typeface="Times New Roman"/>
              </a:rPr>
              <a:t> Plot Roundabout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" l="39" r="6" t="126"/>
          <a:stretch/>
        </p:blipFill>
        <p:spPr>
          <a:xfrm>
            <a:off x="207828" y="712666"/>
            <a:ext cx="7823975" cy="6018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15" y="1265228"/>
            <a:ext cx="3579779" cy="252099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500009" y="2042809"/>
            <a:ext cx="330740" cy="39883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9862385" y="1702339"/>
            <a:ext cx="322474" cy="3112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60 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750,000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9939114" y="6180271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Immediate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914711" y="4354941"/>
            <a:ext cx="2246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/>
              <a:t>Thokar,Abdul</a:t>
            </a:r>
            <a:r>
              <a:rPr lang="en-US" sz="1400" dirty="0"/>
              <a:t> Star </a:t>
            </a:r>
            <a:r>
              <a:rPr lang="en-US" sz="1400" dirty="0" err="1"/>
              <a:t>Edhi</a:t>
            </a:r>
            <a:r>
              <a:rPr lang="en-US" sz="1400" dirty="0"/>
              <a:t> Road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353" y="322184"/>
            <a:ext cx="649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LDA Signal Going Towards ADDA Plot</a:t>
            </a:r>
            <a:endParaRPr lang="en-US" sz="3200" b="1" dirty="0">
              <a:solidFill>
                <a:srgbClr val="FF0000"/>
              </a:solidFill>
              <a:latin typeface="Calibri (Body)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0" y="1043657"/>
            <a:ext cx="7288770" cy="5466578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4331411" y="1446597"/>
            <a:ext cx="333975" cy="29183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14711" y="4812856"/>
            <a:ext cx="172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Adda</a:t>
            </a:r>
            <a:r>
              <a:rPr lang="en-US" sz="1400" dirty="0"/>
              <a:t> Plot, </a:t>
            </a:r>
            <a:r>
              <a:rPr lang="en-US" sz="1400" dirty="0" err="1"/>
              <a:t>Bhubtian</a:t>
            </a:r>
            <a:r>
              <a:rPr lang="en-US" sz="1400" dirty="0"/>
              <a:t>, </a:t>
            </a:r>
          </a:p>
          <a:p>
            <a:r>
              <a:rPr lang="en-US" sz="1400" dirty="0"/>
              <a:t>Lake City</a:t>
            </a:r>
          </a:p>
        </p:txBody>
      </p:sp>
    </p:spTree>
    <p:extLst>
      <p:ext uri="{BB962C8B-B14F-4D97-AF65-F5344CB8AC3E}">
        <p14:creationId xmlns:p14="http://schemas.microsoft.com/office/powerpoint/2010/main" val="35771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50 x 24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850,000</a:t>
            </a:r>
            <a:endParaRPr dirty="0" 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95129" y="-26750"/>
            <a:ext cx="3564374" cy="70788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err="1" lang="en-US" sz="4000">
                <a:solidFill>
                  <a:srgbClr val="FF0000"/>
                </a:solidFill>
                <a:cs charset="0" pitchFamily="18" typeface="Times New Roman"/>
              </a:rPr>
              <a:t>Chuburji</a:t>
            </a:r>
            <a:r>
              <a:rPr b="1" dirty="0" lang="en-US" sz="4000">
                <a:solidFill>
                  <a:srgbClr val="FF0000"/>
                </a:solidFill>
                <a:cs charset="0" pitchFamily="18" typeface="Times New Roman"/>
              </a:rPr>
              <a:t> Chowk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" l="80" r="21" t="40"/>
          <a:stretch/>
        </p:blipFill>
        <p:spPr>
          <a:xfrm>
            <a:off x="8270561" y="1410863"/>
            <a:ext cx="3714751" cy="23113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0303599" y="1400783"/>
            <a:ext cx="250912" cy="21400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43565" y="4931667"/>
            <a:ext cx="2105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MAO College, Data </a:t>
            </a:r>
            <a:r>
              <a:rPr dirty="0" err="1" lang="en-US" smtClean="0" sz="1400"/>
              <a:t>Darbar</a:t>
            </a:r>
            <a:endParaRPr dirty="0" lang="en-US" sz="1400"/>
          </a:p>
        </p:txBody>
      </p:sp>
      <p:sp>
        <p:nvSpPr>
          <p:cNvPr id="13" name="Rectangle 12"/>
          <p:cNvSpPr/>
          <p:nvPr/>
        </p:nvSpPr>
        <p:spPr>
          <a:xfrm>
            <a:off x="9943565" y="4427686"/>
            <a:ext cx="2221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Multan Road, </a:t>
            </a:r>
            <a:r>
              <a:rPr dirty="0" err="1" lang="en-US" smtClean="0" sz="1400"/>
              <a:t>Sacheem</a:t>
            </a:r>
            <a:r>
              <a:rPr dirty="0" lang="en-US" smtClean="0" sz="1400"/>
              <a:t> </a:t>
            </a:r>
            <a:r>
              <a:rPr dirty="0" err="1" lang="en-US" smtClean="0" sz="1400"/>
              <a:t>Mor</a:t>
            </a:r>
            <a:endParaRPr dirty="0" lang="en-US" sz="14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"/>
          <a:stretch/>
        </p:blipFill>
        <p:spPr>
          <a:xfrm>
            <a:off x="51091" y="1085071"/>
            <a:ext cx="8206754" cy="533439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402424" y="1410863"/>
            <a:ext cx="373225" cy="46459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13623" y="6180271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20-8-2024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2991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0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60 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550,000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876918" y="6180271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Immediate</a:t>
            </a:r>
            <a:endParaRPr dirty="0" lang="en-US" sz="1400"/>
          </a:p>
        </p:txBody>
      </p:sp>
      <p:sp>
        <p:nvSpPr>
          <p:cNvPr id="6" name="Rectangle 5"/>
          <p:cNvSpPr/>
          <p:nvPr/>
        </p:nvSpPr>
        <p:spPr>
          <a:xfrm>
            <a:off x="9910274" y="4374656"/>
            <a:ext cx="1752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/>
              <a:t>Babu</a:t>
            </a:r>
            <a:r>
              <a:rPr dirty="0" lang="en-US" sz="1400"/>
              <a:t> </a:t>
            </a:r>
            <a:r>
              <a:rPr dirty="0" err="1" lang="en-US" sz="1400"/>
              <a:t>Sabu</a:t>
            </a:r>
            <a:r>
              <a:rPr dirty="0" lang="en-US" sz="1400"/>
              <a:t> Motorway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8640"/>
            <a:ext cx="5465156" cy="10772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en-US" sz="3200">
                <a:solidFill>
                  <a:srgbClr val="FF0000"/>
                </a:solidFill>
              </a:rPr>
              <a:t>Band Road Near </a:t>
            </a:r>
            <a:r>
              <a:rPr b="1" dirty="0" err="1" lang="en-US" sz="3200">
                <a:solidFill>
                  <a:srgbClr val="FF0000"/>
                </a:solidFill>
              </a:rPr>
              <a:t>Gulshan</a:t>
            </a:r>
            <a:r>
              <a:rPr b="1" dirty="0" lang="en-US" sz="3200">
                <a:solidFill>
                  <a:srgbClr val="FF0000"/>
                </a:solidFill>
              </a:rPr>
              <a:t> Ravi</a:t>
            </a:r>
          </a:p>
          <a:p>
            <a:endParaRPr b="1" dirty="0" lang="en-US" sz="3200">
              <a:solidFill>
                <a:srgbClr val="FF0000"/>
              </a:solidFill>
              <a:latin typeface="Calibri (Body)"/>
              <a:cs charset="0" pitchFamily="18"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876918" y="4977581"/>
            <a:ext cx="815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mtClean="0" sz="1400"/>
              <a:t>Sabzazar</a:t>
            </a:r>
            <a:endParaRPr dirty="0" lang="en-US" sz="1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 r="33"/>
          <a:stretch/>
        </p:blipFill>
        <p:spPr>
          <a:xfrm>
            <a:off x="8304245" y="1230628"/>
            <a:ext cx="3845268" cy="2545123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10049069" y="1576873"/>
            <a:ext cx="298580" cy="3918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" y="694770"/>
            <a:ext cx="8093232" cy="6069924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097763" y="1567542"/>
            <a:ext cx="419878" cy="50385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0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30 x 40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1644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850,000(with </a:t>
            </a:r>
            <a:r>
              <a:rPr dirty="0" lang="en-US" sz="1400"/>
              <a:t>lights)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6917" y="6137534"/>
            <a:ext cx="841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5-9-2024</a:t>
            </a:r>
            <a:endParaRPr dirty="0" lang="en-US" sz="1400"/>
          </a:p>
        </p:txBody>
      </p:sp>
      <p:sp>
        <p:nvSpPr>
          <p:cNvPr id="6" name="Rectangle 5"/>
          <p:cNvSpPr/>
          <p:nvPr/>
        </p:nvSpPr>
        <p:spPr>
          <a:xfrm>
            <a:off x="9931078" y="4407826"/>
            <a:ext cx="1068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Data </a:t>
            </a:r>
            <a:r>
              <a:rPr dirty="0" err="1" lang="en-US" sz="1400"/>
              <a:t>Darbar</a:t>
            </a:r>
            <a:endParaRPr dirty="0" 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0" y="48640"/>
            <a:ext cx="5465156" cy="10772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err="1" lang="en-US" sz="3200">
                <a:solidFill>
                  <a:srgbClr val="FF0000"/>
                </a:solidFill>
              </a:rPr>
              <a:t>Azadi</a:t>
            </a:r>
            <a:r>
              <a:rPr b="1" dirty="0" lang="en-US" sz="3200">
                <a:solidFill>
                  <a:srgbClr val="FF0000"/>
                </a:solidFill>
              </a:rPr>
              <a:t> Chowk Flyover</a:t>
            </a:r>
            <a:endParaRPr b="1" dirty="0" lang="en-US" sz="1400">
              <a:solidFill>
                <a:srgbClr val="FF0000"/>
              </a:solidFill>
            </a:endParaRPr>
          </a:p>
          <a:p>
            <a:endParaRPr b="1" dirty="0" lang="en-US" sz="3200">
              <a:solidFill>
                <a:srgbClr val="FF0000"/>
              </a:solidFill>
              <a:latin typeface="Calibri (Body)"/>
              <a:cs charset="0" pitchFamily="18"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4" y="1415261"/>
            <a:ext cx="3026439" cy="226982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966028" y="4924406"/>
            <a:ext cx="2106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Timber Market, </a:t>
            </a:r>
            <a:r>
              <a:rPr dirty="0" err="1" lang="en-US" sz="1400"/>
              <a:t>Larri</a:t>
            </a:r>
            <a:r>
              <a:rPr dirty="0" lang="en-US" sz="1400"/>
              <a:t> </a:t>
            </a:r>
            <a:r>
              <a:rPr dirty="0" err="1" lang="en-US" sz="1400"/>
              <a:t>Adda</a:t>
            </a:r>
            <a:endParaRPr dirty="0" lang="en-US" sz="1400"/>
          </a:p>
          <a:p>
            <a:endParaRPr dirty="0" lang="en-US" sz="140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" r="42"/>
          <a:stretch/>
        </p:blipFill>
        <p:spPr>
          <a:xfrm>
            <a:off x="137360" y="694770"/>
            <a:ext cx="8061248" cy="602638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0062813" y="1810512"/>
            <a:ext cx="301558" cy="23336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4416552" y="1415261"/>
            <a:ext cx="320040" cy="50497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0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60 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850,000</a:t>
            </a:r>
            <a:endParaRPr dirty="0" lang="en-US" sz="1400"/>
          </a:p>
        </p:txBody>
      </p:sp>
      <p:sp>
        <p:nvSpPr>
          <p:cNvPr id="6" name="Rectangle 5"/>
          <p:cNvSpPr/>
          <p:nvPr/>
        </p:nvSpPr>
        <p:spPr>
          <a:xfrm>
            <a:off x="9931078" y="4407826"/>
            <a:ext cx="2106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Timber Market, </a:t>
            </a:r>
            <a:r>
              <a:rPr dirty="0" err="1" lang="en-US" sz="1400"/>
              <a:t>Larri</a:t>
            </a:r>
            <a:r>
              <a:rPr dirty="0" lang="en-US" sz="1400"/>
              <a:t> </a:t>
            </a:r>
            <a:r>
              <a:rPr dirty="0" err="1" lang="en-US" sz="1400"/>
              <a:t>Adda</a:t>
            </a:r>
            <a:endParaRPr dirty="0" 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-1" y="48640"/>
            <a:ext cx="7180730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err="1" lang="en-US" sz="3600">
                <a:solidFill>
                  <a:srgbClr val="FF0000"/>
                </a:solidFill>
              </a:rPr>
              <a:t>Azadi</a:t>
            </a:r>
            <a:r>
              <a:rPr b="1" dirty="0" lang="en-US" sz="3600">
                <a:solidFill>
                  <a:srgbClr val="FF0000"/>
                </a:solidFill>
              </a:rPr>
              <a:t> Chowk Flyover </a:t>
            </a:r>
            <a:r>
              <a:rPr b="1" dirty="0" i="1" lang="en-US" sz="3600">
                <a:solidFill>
                  <a:srgbClr val="FF0000"/>
                </a:solidFill>
              </a:rPr>
              <a:t>(Dual View)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66028" y="4924406"/>
            <a:ext cx="1068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Data </a:t>
            </a:r>
            <a:r>
              <a:rPr dirty="0" err="1" lang="en-US" sz="1400"/>
              <a:t>Darbar</a:t>
            </a:r>
            <a:endParaRPr dirty="0" lang="en-US" sz="14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" l="65" r="59" t="209"/>
          <a:stretch/>
        </p:blipFill>
        <p:spPr>
          <a:xfrm>
            <a:off x="79365" y="1749509"/>
            <a:ext cx="8158510" cy="4915927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044757" y="2389694"/>
            <a:ext cx="379379" cy="41162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" l="68" r="95" t="94"/>
          <a:stretch/>
        </p:blipFill>
        <p:spPr>
          <a:xfrm>
            <a:off x="8317240" y="1778240"/>
            <a:ext cx="3689265" cy="200338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9027268" y="1872689"/>
            <a:ext cx="214009" cy="36467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866746" y="614872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21-8-2024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10932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" l="36" r="24"/>
          <a:stretch/>
        </p:blipFill>
        <p:spPr>
          <a:xfrm>
            <a:off x="-14230" y="800191"/>
            <a:ext cx="7931990" cy="591666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0591" y="605204"/>
            <a:ext cx="12192000" cy="799046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dirty="0" lang="en-US" sz="320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5904" y="4299586"/>
            <a:ext cx="1221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lang="en-GB" sz="1400">
                <a:cs charset="0" pitchFamily="18" typeface="Times New Roman"/>
              </a:rPr>
              <a:t>Share-e-Faisal</a:t>
            </a:r>
            <a:endParaRPr dirty="0" lang="en-US" sz="1400"/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24 x 60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28497" y="5744143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1,300,000</a:t>
            </a:r>
          </a:p>
        </p:txBody>
      </p:sp>
      <p:sp>
        <p:nvSpPr>
          <p:cNvPr id="8" name="Down Arrow 7"/>
          <p:cNvSpPr/>
          <p:nvPr/>
        </p:nvSpPr>
        <p:spPr>
          <a:xfrm>
            <a:off x="5047129" y="1178221"/>
            <a:ext cx="322729" cy="23145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15576"/>
            <a:ext cx="7727576" cy="59977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err="1" lang="en-GB" sz="2400">
                <a:solidFill>
                  <a:srgbClr val="FF0000"/>
                </a:solidFill>
                <a:latin typeface="Calibri (Body)"/>
                <a:cs charset="0" pitchFamily="18" typeface="Times New Roman"/>
              </a:rPr>
              <a:t>Shahrah</a:t>
            </a:r>
            <a:r>
              <a:rPr b="1" dirty="0" lang="en-GB" sz="2400">
                <a:solidFill>
                  <a:srgbClr val="FF0000"/>
                </a:solidFill>
                <a:latin typeface="Calibri (Body)"/>
                <a:cs charset="0" pitchFamily="18" typeface="Times New Roman"/>
              </a:rPr>
              <a:t>-e-Faisal (Nursery) </a:t>
            </a:r>
            <a:r>
              <a:rPr b="1" dirty="0" lang="en-US" sz="2400">
                <a:solidFill>
                  <a:srgbClr val="FF0000"/>
                </a:solidFill>
                <a:latin typeface="Calibri (Body)"/>
              </a:rPr>
              <a:t>Flex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73834" y="4898412"/>
            <a:ext cx="1924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lang="en-US" sz="1400"/>
              <a:t>Share-e-Faisal (Nursery)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899081" y="6155184"/>
            <a:ext cx="1140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Not available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389654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5</a:t>
            </a:r>
            <a:r>
              <a:rPr lang="en-US" sz="1400"/>
              <a:t>0 </a:t>
            </a:r>
            <a:r>
              <a:rPr dirty="0" lang="en-US" sz="1400"/>
              <a:t>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1644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6</a:t>
            </a:r>
            <a:r>
              <a:rPr dirty="0" lang="en-US" smtClean="0" sz="1400"/>
              <a:t>00,000(with </a:t>
            </a:r>
            <a:r>
              <a:rPr dirty="0" lang="en-US" sz="1400"/>
              <a:t>lights)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31078" y="4407826"/>
            <a:ext cx="15661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Shah </a:t>
            </a:r>
            <a:r>
              <a:rPr dirty="0" err="1" lang="en-US" sz="1400"/>
              <a:t>Alam</a:t>
            </a:r>
            <a:r>
              <a:rPr dirty="0" lang="en-US" sz="1400"/>
              <a:t> Market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8640"/>
            <a:ext cx="5465156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en-US" sz="3200">
                <a:solidFill>
                  <a:srgbClr val="FF0000"/>
                </a:solidFill>
              </a:rPr>
              <a:t>Shah </a:t>
            </a:r>
            <a:r>
              <a:rPr b="1" dirty="0" err="1" lang="en-US" sz="3200">
                <a:solidFill>
                  <a:srgbClr val="FF0000"/>
                </a:solidFill>
              </a:rPr>
              <a:t>Alam</a:t>
            </a:r>
            <a:r>
              <a:rPr b="1" dirty="0" lang="en-US" sz="3200">
                <a:solidFill>
                  <a:srgbClr val="FF0000"/>
                </a:solidFill>
              </a:rPr>
              <a:t> Chowk </a:t>
            </a:r>
            <a:r>
              <a:rPr b="1" dirty="0" lang="en-US" sz="1400">
                <a:solidFill>
                  <a:srgbClr val="FF0000"/>
                </a:solidFill>
              </a:rPr>
              <a:t>(With Lights) </a:t>
            </a:r>
            <a:endParaRPr b="1" dirty="0" lang="en-US" sz="3200">
              <a:solidFill>
                <a:srgbClr val="FF0000"/>
              </a:solidFill>
              <a:latin typeface="Calibri (Body)"/>
              <a:cs charset="0" pitchFamily="18"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66028" y="4924406"/>
            <a:ext cx="99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Urdu Bazar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564394"/>
            <a:ext cx="1021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600"/>
              <a:t>GEOMAPPING </a:t>
            </a:r>
          </a:p>
          <a:p>
            <a:r>
              <a:rPr dirty="0" lang="en-US" sz="1600"/>
              <a:t>https://www.google.com/maps/d/edit?mid=1S5LwxGRoufbvZJYW8HFCDnql5xvveytc&amp;usp=sharing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866746" y="6148724"/>
            <a:ext cx="1767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 sz="1400"/>
              <a:t>8-8-2024(extendable</a:t>
            </a:r>
            <a:r>
              <a:rPr dirty="0" lang="en-US" smtClean="0" sz="1400"/>
              <a:t>)</a:t>
            </a:r>
            <a:endParaRPr dirty="0"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"/>
          <a:stretch/>
        </p:blipFill>
        <p:spPr>
          <a:xfrm>
            <a:off x="168353" y="1210524"/>
            <a:ext cx="7834910" cy="547093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725093" y="1774479"/>
            <a:ext cx="325925" cy="43456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4227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25 x 50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1678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550,000(with </a:t>
            </a:r>
            <a:r>
              <a:rPr lang="en-US" sz="1400" dirty="0"/>
              <a:t>Lights)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39836" y="4320052"/>
            <a:ext cx="1938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Ravi Road, Data </a:t>
            </a:r>
            <a:r>
              <a:rPr lang="en-US" sz="1400" dirty="0" err="1"/>
              <a:t>Darbar</a:t>
            </a:r>
            <a:r>
              <a:rPr lang="en-US" sz="1400" dirty="0"/>
              <a:t>, </a:t>
            </a:r>
          </a:p>
          <a:p>
            <a:r>
              <a:rPr lang="en-US" sz="1400" dirty="0" err="1"/>
              <a:t>Yadgar</a:t>
            </a:r>
            <a:r>
              <a:rPr lang="en-US" sz="1400" dirty="0"/>
              <a:t> flyover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638" y="93130"/>
            <a:ext cx="9182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Main </a:t>
            </a:r>
            <a:r>
              <a:rPr lang="en-US" sz="2800" b="1" dirty="0" err="1">
                <a:solidFill>
                  <a:srgbClr val="FF0000"/>
                </a:solidFill>
              </a:rPr>
              <a:t>Larri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Adda</a:t>
            </a:r>
            <a:r>
              <a:rPr lang="en-US" sz="2800" b="1" dirty="0">
                <a:solidFill>
                  <a:srgbClr val="FF0000"/>
                </a:solidFill>
              </a:rPr>
              <a:t> Roundabout  </a:t>
            </a:r>
            <a:r>
              <a:rPr lang="en-US" sz="2800" b="1" dirty="0" err="1">
                <a:solidFill>
                  <a:srgbClr val="FF0000"/>
                </a:solidFill>
              </a:rPr>
              <a:t>Badami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Bagh</a:t>
            </a:r>
            <a:r>
              <a:rPr lang="en-US" sz="2800" b="1" dirty="0">
                <a:solidFill>
                  <a:srgbClr val="FF0000"/>
                </a:solidFill>
              </a:rPr>
              <a:t> (Dual View)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46947" y="4843272"/>
            <a:ext cx="2123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Lahore Railway Station</a:t>
            </a:r>
          </a:p>
          <a:p>
            <a:r>
              <a:rPr lang="en-US" sz="1200" dirty="0"/>
              <a:t>/Walled City &amp; Saddar &amp; </a:t>
            </a:r>
            <a:r>
              <a:rPr lang="en-US" sz="1200" dirty="0" err="1"/>
              <a:t>Cantt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0" y="831616"/>
            <a:ext cx="7711224" cy="59340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57" y="4274169"/>
            <a:ext cx="3249637" cy="243181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4348264" y="1731523"/>
            <a:ext cx="291830" cy="3112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235429" y="4510126"/>
            <a:ext cx="177384" cy="23466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866746" y="6148724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Immediate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66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90 x 30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1,000,000</a:t>
            </a:r>
            <a:endParaRPr dirty="0" lang="en-US" sz="1400"/>
          </a:p>
        </p:txBody>
      </p:sp>
      <p:sp>
        <p:nvSpPr>
          <p:cNvPr id="6" name="Rectangle 5"/>
          <p:cNvSpPr/>
          <p:nvPr/>
        </p:nvSpPr>
        <p:spPr>
          <a:xfrm>
            <a:off x="9905989" y="4370448"/>
            <a:ext cx="1855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/>
              <a:t>Babu</a:t>
            </a:r>
            <a:r>
              <a:rPr dirty="0" lang="en-US" sz="1400"/>
              <a:t> </a:t>
            </a:r>
            <a:r>
              <a:rPr dirty="0" err="1" lang="en-US" sz="1400"/>
              <a:t>sabu</a:t>
            </a:r>
            <a:r>
              <a:rPr dirty="0" lang="en-US" sz="1400"/>
              <a:t> Interchange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353" y="283418"/>
            <a:ext cx="9182911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00000"/>
              </a:lnSpc>
            </a:pPr>
            <a:r>
              <a:rPr b="1" dirty="0" lang="en-US" sz="2800">
                <a:solidFill>
                  <a:srgbClr val="FF0000"/>
                </a:solidFill>
              </a:rPr>
              <a:t>Motorway Toll Plaza Towards Islamabad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46947" y="4843272"/>
            <a:ext cx="2123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>
                <a:cs charset="0" pitchFamily="18" typeface="Times New Roman"/>
              </a:rPr>
              <a:t>Islamabad</a:t>
            </a:r>
            <a:endParaRPr dirty="0" lang="en-US" sz="140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81" y="1420238"/>
            <a:ext cx="8085221" cy="52140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" l="47" r="104" t="42"/>
          <a:stretch/>
        </p:blipFill>
        <p:spPr>
          <a:xfrm>
            <a:off x="8478733" y="1750206"/>
            <a:ext cx="3492086" cy="1975657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0165404" y="2071991"/>
            <a:ext cx="238147" cy="22373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29069" y="2976663"/>
            <a:ext cx="359923" cy="42315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13623" y="618027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dirty="0"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10098354" y="6180271"/>
            <a:ext cx="1732862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1400"/>
              <a:t>Immediate</a:t>
            </a:r>
          </a:p>
        </p:txBody>
      </p:sp>
    </p:spTree>
    <p:extLst>
      <p:ext uri="{BB962C8B-B14F-4D97-AF65-F5344CB8AC3E}">
        <p14:creationId xmlns:p14="http://schemas.microsoft.com/office/powerpoint/2010/main" val="256989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90 x 30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1,200,000</a:t>
            </a:r>
            <a:endParaRPr dirty="0" lang="en-US" sz="1400"/>
          </a:p>
        </p:txBody>
      </p:sp>
      <p:sp>
        <p:nvSpPr>
          <p:cNvPr id="6" name="Rectangle 5"/>
          <p:cNvSpPr/>
          <p:nvPr/>
        </p:nvSpPr>
        <p:spPr>
          <a:xfrm>
            <a:off x="9905989" y="4370448"/>
            <a:ext cx="685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Lahore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353" y="283418"/>
            <a:ext cx="9182911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00000"/>
              </a:lnSpc>
            </a:pPr>
            <a:r>
              <a:rPr b="1" dirty="0" lang="en-US" sz="2800">
                <a:solidFill>
                  <a:srgbClr val="FF0000"/>
                </a:solidFill>
              </a:rPr>
              <a:t>Eastern by pass Motorway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46947" y="4843272"/>
            <a:ext cx="2123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err="1" lang="en-US" sz="1400"/>
              <a:t>Sialkot,Kala</a:t>
            </a:r>
            <a:r>
              <a:rPr dirty="0" lang="en-US" sz="1400"/>
              <a:t> shah </a:t>
            </a:r>
            <a:r>
              <a:rPr dirty="0" err="1" lang="en-US" sz="1400"/>
              <a:t>Kaku</a:t>
            </a:r>
            <a:endParaRPr dirty="0" lang="en-US" sz="14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2" y="1122230"/>
            <a:ext cx="7593168" cy="55092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58"/>
          <a:stretch/>
        </p:blipFill>
        <p:spPr>
          <a:xfrm>
            <a:off x="7949560" y="1122230"/>
            <a:ext cx="4021259" cy="249398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8564774" y="1504412"/>
            <a:ext cx="243191" cy="27237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266545" y="2865120"/>
            <a:ext cx="263296" cy="31582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13623" y="6180271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Immediate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74061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90 x 30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1,200,000</a:t>
            </a:r>
            <a:endParaRPr dirty="0" lang="en-US" sz="1400"/>
          </a:p>
        </p:txBody>
      </p:sp>
      <p:sp>
        <p:nvSpPr>
          <p:cNvPr id="6" name="Rectangle 5"/>
          <p:cNvSpPr/>
          <p:nvPr/>
        </p:nvSpPr>
        <p:spPr>
          <a:xfrm>
            <a:off x="9905989" y="4370448"/>
            <a:ext cx="6675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Sialkot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353" y="283418"/>
            <a:ext cx="9182911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00000"/>
              </a:lnSpc>
            </a:pPr>
            <a:r>
              <a:rPr b="1" dirty="0" lang="en-US" sz="3200">
                <a:solidFill>
                  <a:srgbClr val="FF0000"/>
                </a:solidFill>
              </a:rPr>
              <a:t>Sialkot To Lahore Entrance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46947" y="4843272"/>
            <a:ext cx="2123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Lahore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r="8"/>
          <a:stretch/>
        </p:blipFill>
        <p:spPr>
          <a:xfrm>
            <a:off x="247650" y="1218063"/>
            <a:ext cx="7905750" cy="54130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1218063"/>
            <a:ext cx="3867150" cy="255330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015573" y="2026920"/>
            <a:ext cx="261027" cy="29799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sp>
        <p:nvSpPr>
          <p:cNvPr id="23" name="Down Arrow 22"/>
          <p:cNvSpPr/>
          <p:nvPr/>
        </p:nvSpPr>
        <p:spPr>
          <a:xfrm>
            <a:off x="9280185" y="1429969"/>
            <a:ext cx="398834" cy="35992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sp>
        <p:nvSpPr>
          <p:cNvPr id="17" name="Rectangle 16"/>
          <p:cNvSpPr/>
          <p:nvPr/>
        </p:nvSpPr>
        <p:spPr>
          <a:xfrm>
            <a:off x="9913623" y="6180271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Immediate</a:t>
            </a:r>
          </a:p>
        </p:txBody>
      </p:sp>
    </p:spTree>
    <p:extLst>
      <p:ext uri="{BB962C8B-B14F-4D97-AF65-F5344CB8AC3E}">
        <p14:creationId xmlns:p14="http://schemas.microsoft.com/office/powerpoint/2010/main" val="78042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78F6AC-6E20-4358-A550-628F353FEED5}"/>
              </a:ext>
            </a:extLst>
          </p:cNvPr>
          <p:cNvSpPr txBox="1"/>
          <p:nvPr/>
        </p:nvSpPr>
        <p:spPr>
          <a:xfrm>
            <a:off x="1371600" y="2387199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Sheikhupura</a:t>
            </a:r>
          </a:p>
        </p:txBody>
      </p:sp>
    </p:spTree>
    <p:extLst>
      <p:ext uri="{BB962C8B-B14F-4D97-AF65-F5344CB8AC3E}">
        <p14:creationId xmlns:p14="http://schemas.microsoft.com/office/powerpoint/2010/main" val="20486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60 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350,000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6917" y="613753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 sz="1400"/>
              <a:t>15-8-2024</a:t>
            </a:r>
            <a:endParaRPr dirty="0" lang="en-US" sz="1400"/>
          </a:p>
        </p:txBody>
      </p:sp>
      <p:sp>
        <p:nvSpPr>
          <p:cNvPr id="6" name="Rectangle 5"/>
          <p:cNvSpPr/>
          <p:nvPr/>
        </p:nvSpPr>
        <p:spPr>
          <a:xfrm>
            <a:off x="9905989" y="4370448"/>
            <a:ext cx="685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Lahore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353" y="283418"/>
            <a:ext cx="9182911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00000"/>
              </a:lnSpc>
            </a:pPr>
            <a:r>
              <a:rPr b="1" dirty="0" lang="en-US" sz="3200">
                <a:solidFill>
                  <a:srgbClr val="FF0000"/>
                </a:solidFill>
                <a:latin typeface="Calibri (Body)"/>
                <a:cs charset="0" pitchFamily="18" typeface="Times New Roman"/>
              </a:rPr>
              <a:t>32 Chowk Sheikhupura</a:t>
            </a:r>
            <a:endParaRPr b="1" dirty="0" lang="en-US" sz="320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46947" y="4843272"/>
            <a:ext cx="2123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Faisalabad Motorway ,</a:t>
            </a:r>
            <a:r>
              <a:rPr dirty="0" err="1" lang="en-US" smtClean="0" sz="1400"/>
              <a:t>Shahdra</a:t>
            </a:r>
            <a:r>
              <a:rPr dirty="0" lang="en-US" smtClean="0" sz="1400"/>
              <a:t> </a:t>
            </a:r>
            <a:r>
              <a:rPr dirty="0" lang="en-US" sz="1400"/>
              <a:t>Chowk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"/>
          <a:stretch/>
        </p:blipFill>
        <p:spPr>
          <a:xfrm>
            <a:off x="158496" y="1548384"/>
            <a:ext cx="8083648" cy="501910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152208">
            <a:off x="4290476" y="2424087"/>
            <a:ext cx="350196" cy="49063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5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60 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350,000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6917" y="613753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21-8-2024</a:t>
            </a:r>
            <a:endParaRPr dirty="0" lang="en-US" sz="1400"/>
          </a:p>
        </p:txBody>
      </p:sp>
      <p:sp>
        <p:nvSpPr>
          <p:cNvPr id="6" name="Rectangle 5"/>
          <p:cNvSpPr/>
          <p:nvPr/>
        </p:nvSpPr>
        <p:spPr>
          <a:xfrm>
            <a:off x="9905989" y="4370448"/>
            <a:ext cx="685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Lahore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353" y="283418"/>
            <a:ext cx="9182911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00000"/>
              </a:lnSpc>
            </a:pPr>
            <a:r>
              <a:rPr b="1" dirty="0" lang="en-US" sz="3200">
                <a:solidFill>
                  <a:srgbClr val="FF0000"/>
                </a:solidFill>
                <a:latin typeface="Calibri (Body)"/>
                <a:cs charset="0" pitchFamily="18" typeface="Times New Roman"/>
              </a:rPr>
              <a:t>32 Chowk Sheikhupura</a:t>
            </a:r>
            <a:endParaRPr b="1" dirty="0" lang="en-US" sz="320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46947" y="4843272"/>
            <a:ext cx="2123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400"/>
              <a:t>Faisalabad Motorway ,</a:t>
            </a:r>
            <a:r>
              <a:rPr dirty="0" err="1" lang="en-US" smtClean="0" sz="1400"/>
              <a:t>Shahdra</a:t>
            </a:r>
            <a:r>
              <a:rPr dirty="0" lang="en-US" smtClean="0" sz="1400"/>
              <a:t> Chowk</a:t>
            </a:r>
            <a:endParaRPr dirty="0" lang="en-US" sz="1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"/>
          <a:stretch/>
        </p:blipFill>
        <p:spPr>
          <a:xfrm>
            <a:off x="158496" y="1548384"/>
            <a:ext cx="8083648" cy="501910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16200000">
            <a:off x="3096159" y="3726629"/>
            <a:ext cx="350196" cy="49063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78F6AC-6E20-4358-A550-628F353FEED5}"/>
              </a:ext>
            </a:extLst>
          </p:cNvPr>
          <p:cNvSpPr txBox="1"/>
          <p:nvPr/>
        </p:nvSpPr>
        <p:spPr>
          <a:xfrm>
            <a:off x="1371600" y="2387199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Faisalabad</a:t>
            </a:r>
          </a:p>
        </p:txBody>
      </p:sp>
    </p:spTree>
    <p:extLst>
      <p:ext uri="{BB962C8B-B14F-4D97-AF65-F5344CB8AC3E}">
        <p14:creationId xmlns:p14="http://schemas.microsoft.com/office/powerpoint/2010/main" val="13492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60 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350,000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6917" y="6137534"/>
            <a:ext cx="11779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7-8-2024(</a:t>
            </a:r>
            <a:r>
              <a:rPr lang="en-US" sz="1400" dirty="0" err="1" smtClean="0"/>
              <a:t>ext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931078" y="4407826"/>
            <a:ext cx="1812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Saleemi</a:t>
            </a:r>
            <a:r>
              <a:rPr lang="en-US" sz="1400" dirty="0"/>
              <a:t> Chowk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353" y="109995"/>
            <a:ext cx="918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FF0000"/>
                </a:solidFill>
              </a:rPr>
              <a:t>Satyana</a:t>
            </a:r>
            <a:r>
              <a:rPr lang="en-US" sz="3200" b="1" dirty="0">
                <a:solidFill>
                  <a:srgbClr val="FF0000"/>
                </a:solidFill>
              </a:rPr>
              <a:t> Road.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31078" y="4947307"/>
            <a:ext cx="1796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 Ground FSD</a:t>
            </a:r>
          </a:p>
        </p:txBody>
      </p:sp>
      <p:pic>
        <p:nvPicPr>
          <p:cNvPr id="13" name="Picture 2" descr="C:\Users\Kashif Nouman\Downloads\WhatsApp Image 2018-06-10 at 4.43.38 PM.jpe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261207" y="1264596"/>
            <a:ext cx="7500967" cy="52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5515583" y="1935804"/>
            <a:ext cx="350196" cy="37937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1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592" y="26953"/>
            <a:ext cx="8262918" cy="799046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925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b="1" dirty="0" lang="en-GB" sz="3200">
                <a:solidFill>
                  <a:srgbClr val="FF0000"/>
                </a:solidFill>
                <a:latin typeface="+mn-lt"/>
                <a:cs charset="0" pitchFamily="18" typeface="Times New Roman"/>
              </a:rPr>
              <a:t>(Nursery)</a:t>
            </a:r>
            <a:r>
              <a:rPr dirty="0" lang="en-US" sz="3200">
                <a:latin typeface="+mn-lt"/>
              </a:rPr>
              <a:t> </a:t>
            </a:r>
            <a:r>
              <a:rPr b="1" dirty="0" err="1" lang="en-GB" sz="3200">
                <a:solidFill>
                  <a:srgbClr val="FF0000"/>
                </a:solidFill>
                <a:latin typeface="+mn-lt"/>
                <a:cs charset="0" pitchFamily="18" typeface="Times New Roman"/>
              </a:rPr>
              <a:t>Shahrah</a:t>
            </a:r>
            <a:r>
              <a:rPr b="1" dirty="0" lang="en-GB" sz="3200">
                <a:solidFill>
                  <a:srgbClr val="FF0000"/>
                </a:solidFill>
                <a:latin typeface="+mn-lt"/>
                <a:cs charset="0" pitchFamily="18" typeface="Times New Roman"/>
              </a:rPr>
              <a:t>-e-Faisal To Share-e- </a:t>
            </a:r>
            <a:r>
              <a:rPr b="1" dirty="0" err="1" lang="en-GB" sz="3200">
                <a:solidFill>
                  <a:srgbClr val="FF0000"/>
                </a:solidFill>
                <a:latin typeface="+mn-lt"/>
                <a:cs charset="0" pitchFamily="18" typeface="Times New Roman"/>
              </a:rPr>
              <a:t>Qaidaeen</a:t>
            </a:r>
            <a:endParaRPr dirty="0" lang="en-US" sz="320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5904" y="4299586"/>
            <a:ext cx="1221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lang="en-GB" sz="1400">
                <a:cs charset="0" pitchFamily="18" typeface="Times New Roman"/>
              </a:rPr>
              <a:t>Share-e-Faisal</a:t>
            </a:r>
            <a:endParaRPr dirty="0" lang="en-US" sz="1400"/>
          </a:p>
        </p:txBody>
      </p:sp>
      <p:sp>
        <p:nvSpPr>
          <p:cNvPr id="5" name="Rectangle 4"/>
          <p:cNvSpPr/>
          <p:nvPr/>
        </p:nvSpPr>
        <p:spPr>
          <a:xfrm>
            <a:off x="9925904" y="4875826"/>
            <a:ext cx="1416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Share-e-</a:t>
            </a:r>
            <a:r>
              <a:rPr dirty="0" err="1" lang="en-US" sz="1400"/>
              <a:t>QaIdeen</a:t>
            </a:r>
            <a:endParaRPr dirty="0" lang="en-US" sz="1400"/>
          </a:p>
          <a:p>
            <a:endParaRPr dirty="0" lang="en-US" sz="1400"/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60x30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28497" y="5744143"/>
            <a:ext cx="18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1,600,000(with Lights)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" l="1" r="129" t="13"/>
          <a:stretch/>
        </p:blipFill>
        <p:spPr>
          <a:xfrm>
            <a:off x="8427436" y="1566110"/>
            <a:ext cx="3538728" cy="211535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9484468" y="1634248"/>
            <a:ext cx="223736" cy="19827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3" y="1004727"/>
            <a:ext cx="7851476" cy="5723321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2987644" y="1566110"/>
            <a:ext cx="344031" cy="48902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99081" y="615518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24-8-2024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30502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60 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350,000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6917" y="6137534"/>
            <a:ext cx="1269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/>
              <a:t>10-8-2024(</a:t>
            </a:r>
            <a:r>
              <a:rPr lang="en-US" sz="1400" dirty="0" err="1" smtClean="0"/>
              <a:t>ext</a:t>
            </a:r>
            <a:r>
              <a:rPr lang="en-US" sz="14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886552" y="4330521"/>
            <a:ext cx="16908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Abdullah Under Pass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353" y="283418"/>
            <a:ext cx="9182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Abdullah Under Pass </a:t>
            </a: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46946" y="4843272"/>
            <a:ext cx="23450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Jhal</a:t>
            </a:r>
            <a:r>
              <a:rPr lang="en-US" sz="1400" dirty="0"/>
              <a:t> Chowk &amp; </a:t>
            </a:r>
            <a:r>
              <a:rPr lang="en-US" sz="1400" dirty="0" err="1"/>
              <a:t>Satyana</a:t>
            </a:r>
            <a:r>
              <a:rPr lang="en-US" sz="1400" dirty="0"/>
              <a:t> Road  &amp; </a:t>
            </a:r>
            <a:r>
              <a:rPr lang="en-US" sz="1400" dirty="0" err="1"/>
              <a:t>Sumndri</a:t>
            </a:r>
            <a:r>
              <a:rPr lang="en-US" sz="1400" dirty="0"/>
              <a:t> Road, FSD.</a:t>
            </a:r>
          </a:p>
          <a:p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251" y="1151611"/>
            <a:ext cx="8204842" cy="5521208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334638" y="1877438"/>
            <a:ext cx="466928" cy="38910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60 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350,000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6917" y="6137534"/>
            <a:ext cx="1449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Immediate(hold)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886552" y="4330521"/>
            <a:ext cx="1380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Mor</a:t>
            </a:r>
            <a:r>
              <a:rPr lang="en-US" sz="1400" dirty="0"/>
              <a:t> &amp; Sargodha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861" y="24121"/>
            <a:ext cx="918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Calibri (Body)"/>
                <a:cs typeface="Times New Roman" pitchFamily="18" charset="0"/>
              </a:rPr>
              <a:t>Jamia</a:t>
            </a:r>
            <a:r>
              <a:rPr lang="en-US" sz="3200" b="1" dirty="0">
                <a:solidFill>
                  <a:srgbClr val="FF0000"/>
                </a:solidFill>
                <a:latin typeface="Calibri (Body)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 (Body)"/>
                <a:cs typeface="Times New Roman" pitchFamily="18" charset="0"/>
              </a:rPr>
              <a:t>Chishtiyan</a:t>
            </a:r>
            <a:r>
              <a:rPr lang="en-US" sz="3200" b="1" dirty="0">
                <a:solidFill>
                  <a:srgbClr val="FF0000"/>
                </a:solidFill>
                <a:latin typeface="Calibri (Body)"/>
                <a:cs typeface="Times New Roman" pitchFamily="18" charset="0"/>
              </a:rPr>
              <a:t> Chowk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46947" y="4843272"/>
            <a:ext cx="2123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Faisalabad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1" y="880256"/>
            <a:ext cx="8147704" cy="581637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858871" y="1290918"/>
            <a:ext cx="376517" cy="36755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78F6AC-6E20-4358-A550-628F353FEED5}"/>
              </a:ext>
            </a:extLst>
          </p:cNvPr>
          <p:cNvSpPr txBox="1"/>
          <p:nvPr/>
        </p:nvSpPr>
        <p:spPr>
          <a:xfrm>
            <a:off x="1371600" y="2387199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Rawalpindi </a:t>
            </a:r>
          </a:p>
        </p:txBody>
      </p:sp>
    </p:spTree>
    <p:extLst>
      <p:ext uri="{BB962C8B-B14F-4D97-AF65-F5344CB8AC3E}">
        <p14:creationId xmlns:p14="http://schemas.microsoft.com/office/powerpoint/2010/main" val="19254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84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101 x 41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1,000,000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6917" y="6137534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Immediate</a:t>
            </a:r>
            <a:endParaRPr dirty="0" lang="en-US" sz="1400"/>
          </a:p>
        </p:txBody>
      </p:sp>
      <p:sp>
        <p:nvSpPr>
          <p:cNvPr id="6" name="Rectangle 5"/>
          <p:cNvSpPr/>
          <p:nvPr/>
        </p:nvSpPr>
        <p:spPr>
          <a:xfrm>
            <a:off x="9914711" y="4354098"/>
            <a:ext cx="2166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26 number, Airport</a:t>
            </a:r>
          </a:p>
          <a:p>
            <a:endParaRPr dirty="0" 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168353" y="109995"/>
            <a:ext cx="9182911" cy="10772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en-US" sz="3200">
                <a:solidFill>
                  <a:srgbClr val="FF0000"/>
                </a:solidFill>
              </a:rPr>
              <a:t>Srinagar Highway </a:t>
            </a:r>
            <a:r>
              <a:rPr b="1" dirty="0" err="1" lang="en-US" sz="3200">
                <a:solidFill>
                  <a:srgbClr val="FF0000"/>
                </a:solidFill>
              </a:rPr>
              <a:t>Opp</a:t>
            </a:r>
            <a:r>
              <a:rPr b="1" dirty="0" lang="en-US" sz="3200">
                <a:solidFill>
                  <a:srgbClr val="FF0000"/>
                </a:solidFill>
              </a:rPr>
              <a:t> Eighteen </a:t>
            </a:r>
          </a:p>
          <a:p>
            <a:pPr>
              <a:lnSpc>
                <a:spcPct val="100000"/>
              </a:lnSpc>
            </a:pPr>
            <a:endParaRPr b="1" dirty="0" lang="en-US" sz="320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46946" y="4843272"/>
            <a:ext cx="2345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Airport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" l="8" r="71" t="66"/>
          <a:stretch/>
        </p:blipFill>
        <p:spPr>
          <a:xfrm>
            <a:off x="44086" y="1203643"/>
            <a:ext cx="8155941" cy="54102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554494" y="2013626"/>
            <a:ext cx="418289" cy="30155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701" y="1213963"/>
            <a:ext cx="3385663" cy="2539247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>
          <a:xfrm>
            <a:off x="10022020" y="1863917"/>
            <a:ext cx="327950" cy="29941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86" y="4227106"/>
            <a:ext cx="3345088" cy="25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50 x 25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350,000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6917" y="6137534"/>
            <a:ext cx="1400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16-12-2024 </a:t>
            </a:r>
            <a:r>
              <a:rPr dirty="0" lang="en-US" sz="1400"/>
              <a:t>(</a:t>
            </a:r>
            <a:r>
              <a:rPr dirty="0" err="1" lang="en-US" sz="1400"/>
              <a:t>ext</a:t>
            </a:r>
            <a:r>
              <a:rPr dirty="0" lang="en-US" sz="140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4711" y="4354098"/>
            <a:ext cx="2166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Motorway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353" y="109995"/>
            <a:ext cx="9182911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en-US" sz="3200">
                <a:solidFill>
                  <a:srgbClr val="FF0000"/>
                </a:solidFill>
              </a:rPr>
              <a:t>Siri Nagar Highway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25193" y="4897542"/>
            <a:ext cx="2345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Airport, Lahore, PSW Junction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" l="53" r="44"/>
          <a:stretch/>
        </p:blipFill>
        <p:spPr>
          <a:xfrm>
            <a:off x="168353" y="1231491"/>
            <a:ext cx="8080114" cy="521382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093694" y="1990165"/>
            <a:ext cx="358588" cy="36755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31 x 31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300,000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6917" y="6137534"/>
            <a:ext cx="1360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26-12-2024(</a:t>
            </a:r>
            <a:r>
              <a:rPr lang="en-US" sz="1400" dirty="0" err="1"/>
              <a:t>ext</a:t>
            </a:r>
            <a:r>
              <a:rPr lang="en-US" sz="14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4711" y="4354098"/>
            <a:ext cx="2166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Committe</a:t>
            </a:r>
            <a:r>
              <a:rPr lang="en-US" sz="1400" dirty="0"/>
              <a:t> Chowk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353" y="109996"/>
            <a:ext cx="774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Asghar</a:t>
            </a:r>
            <a:r>
              <a:rPr lang="en-US" sz="2800" b="1" dirty="0">
                <a:solidFill>
                  <a:srgbClr val="FF0000"/>
                </a:solidFill>
              </a:rPr>
              <a:t> Mall </a:t>
            </a:r>
            <a:r>
              <a:rPr lang="en-US" sz="2800" b="1" dirty="0" err="1">
                <a:solidFill>
                  <a:srgbClr val="FF0000"/>
                </a:solidFill>
              </a:rPr>
              <a:t>Muree</a:t>
            </a:r>
            <a:r>
              <a:rPr lang="en-US" sz="2800" b="1" dirty="0">
                <a:solidFill>
                  <a:srgbClr val="FF0000"/>
                </a:solidFill>
              </a:rPr>
              <a:t> Road near </a:t>
            </a:r>
            <a:r>
              <a:rPr lang="en-US" sz="2800" b="1" dirty="0" err="1">
                <a:solidFill>
                  <a:srgbClr val="FF0000"/>
                </a:solidFill>
              </a:rPr>
              <a:t>Naz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Cenima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47110" y="4887761"/>
            <a:ext cx="2345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Faizabad</a:t>
            </a:r>
            <a:r>
              <a:rPr lang="en-US" sz="1400" dirty="0"/>
              <a:t> , </a:t>
            </a:r>
            <a:r>
              <a:rPr lang="en-US" sz="1400" dirty="0" err="1"/>
              <a:t>Muree</a:t>
            </a:r>
            <a:r>
              <a:rPr lang="en-US" sz="1400" dirty="0"/>
              <a:t> Road &amp; </a:t>
            </a:r>
            <a:r>
              <a:rPr lang="en-US" sz="1400" dirty="0" err="1"/>
              <a:t>Chandani</a:t>
            </a:r>
            <a:r>
              <a:rPr lang="en-US" sz="1400" dirty="0"/>
              <a:t> Chowk Flyover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3" y="800423"/>
            <a:ext cx="8014594" cy="601094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293706" y="2146041"/>
            <a:ext cx="354563" cy="40121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10" y="1221930"/>
            <a:ext cx="3433665" cy="2504483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9106678" y="1221930"/>
            <a:ext cx="270587" cy="25230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3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60 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350,000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6917" y="6137534"/>
            <a:ext cx="1269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23-4-2025(</a:t>
            </a:r>
            <a:r>
              <a:rPr lang="en-US" sz="1400" dirty="0" err="1" smtClean="0"/>
              <a:t>ext</a:t>
            </a:r>
            <a:r>
              <a:rPr lang="en-US" sz="14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4711" y="4354098"/>
            <a:ext cx="2166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Committee Chowk, Commercial Market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353" y="109995"/>
            <a:ext cx="918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Commercial</a:t>
            </a:r>
            <a:r>
              <a:rPr lang="en-US" sz="3200" b="1" i="1" dirty="0">
                <a:solidFill>
                  <a:srgbClr val="FF0000"/>
                </a:solidFill>
              </a:rPr>
              <a:t> Flyover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14711" y="4810264"/>
            <a:ext cx="2345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Stadium Road, </a:t>
            </a:r>
            <a:r>
              <a:rPr lang="en-US" sz="1400" dirty="0" err="1"/>
              <a:t>Faizabad</a:t>
            </a:r>
            <a:r>
              <a:rPr lang="en-US" sz="1400" dirty="0"/>
              <a:t>, </a:t>
            </a:r>
            <a:r>
              <a:rPr lang="en-US" sz="1400" dirty="0" err="1"/>
              <a:t>Islamaba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0" y="1419632"/>
            <a:ext cx="7571142" cy="5221200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3404680" y="1780160"/>
            <a:ext cx="642025" cy="340468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8353" y="804765"/>
            <a:ext cx="10379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GEOMAPPING </a:t>
            </a:r>
          </a:p>
          <a:p>
            <a:r>
              <a:rPr lang="en-US" dirty="0"/>
              <a:t>https://www.google.com/maps/d/edit?mid=1S5LwxGRoufbvZJYW8HFCDnql5xvveytc&amp;usp=sharing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903" y="1411542"/>
            <a:ext cx="3161900" cy="237142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0303599" y="1429360"/>
            <a:ext cx="243997" cy="14145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7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60 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350,000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6917" y="6137534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Immediate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914711" y="4354098"/>
            <a:ext cx="2166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Islamabad </a:t>
            </a:r>
            <a:r>
              <a:rPr lang="en-US" sz="1400" dirty="0" err="1"/>
              <a:t>Lethar</a:t>
            </a:r>
            <a:r>
              <a:rPr lang="en-US" sz="1400" dirty="0"/>
              <a:t> Road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353" y="109995"/>
            <a:ext cx="918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KhanaPul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47110" y="4887761"/>
            <a:ext cx="2345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Rawalpindi</a:t>
            </a:r>
          </a:p>
          <a:p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0" y="1499535"/>
            <a:ext cx="6988026" cy="524102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605064" y="2597254"/>
            <a:ext cx="301557" cy="27240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62" y="1116374"/>
            <a:ext cx="3992697" cy="258901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9351264" y="1499535"/>
            <a:ext cx="240208" cy="34368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40 x 30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300,000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6917" y="6137534"/>
            <a:ext cx="11779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1-9-2024(</a:t>
            </a:r>
            <a:r>
              <a:rPr lang="en-US" sz="1400" dirty="0" err="1" smtClean="0"/>
              <a:t>ext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914711" y="4354098"/>
            <a:ext cx="2166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Raja Bazar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353" y="109995"/>
            <a:ext cx="9182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Liaquat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Bagh</a:t>
            </a:r>
            <a:r>
              <a:rPr lang="en-US" sz="3600" b="1" dirty="0">
                <a:solidFill>
                  <a:srgbClr val="FF0000"/>
                </a:solidFill>
              </a:rPr>
              <a:t> Chowk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47110" y="4887761"/>
            <a:ext cx="2345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Muree</a:t>
            </a:r>
            <a:r>
              <a:rPr lang="en-US" sz="1400" dirty="0"/>
              <a:t> Road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" y="988830"/>
            <a:ext cx="8190054" cy="57113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847" y="1310324"/>
            <a:ext cx="3195918" cy="2396939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463283" y="2090059"/>
            <a:ext cx="327518" cy="57735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60 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350,000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4711" y="4354098"/>
            <a:ext cx="2166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err="1" lang="en-US" sz="1400"/>
              <a:t>Lehtar</a:t>
            </a:r>
            <a:r>
              <a:rPr dirty="0" lang="en-US" sz="1400"/>
              <a:t> Road Islamabad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00165" y="260066"/>
            <a:ext cx="9351265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en-US" sz="3200">
                <a:solidFill>
                  <a:srgbClr val="FF0000"/>
                </a:solidFill>
              </a:rPr>
              <a:t> </a:t>
            </a:r>
            <a:r>
              <a:rPr b="1" dirty="0" err="1" lang="en-US" sz="3200">
                <a:solidFill>
                  <a:srgbClr val="FF0000"/>
                </a:solidFill>
              </a:rPr>
              <a:t>Khanapul</a:t>
            </a:r>
            <a:r>
              <a:rPr b="1" dirty="0" lang="en-US" sz="3200">
                <a:solidFill>
                  <a:srgbClr val="FF0000"/>
                </a:solidFill>
              </a:rPr>
              <a:t> Bridge Towards </a:t>
            </a:r>
            <a:r>
              <a:rPr b="1" dirty="0" err="1" lang="en-US" sz="3200">
                <a:solidFill>
                  <a:srgbClr val="FF0000"/>
                </a:solidFill>
              </a:rPr>
              <a:t>Lehtaral</a:t>
            </a:r>
            <a:r>
              <a:rPr b="1" dirty="0" lang="en-US" sz="3200">
                <a:solidFill>
                  <a:srgbClr val="FF0000"/>
                </a:solidFill>
              </a:rPr>
              <a:t> Road Islamabad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46946" y="4876484"/>
            <a:ext cx="2345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err="1" lang="en-US" sz="1400"/>
              <a:t>Bharia</a:t>
            </a:r>
            <a:r>
              <a:rPr dirty="0" lang="en-US" sz="1400"/>
              <a:t> Enclave and Parkview</a:t>
            </a:r>
          </a:p>
          <a:p>
            <a:endParaRPr dirty="0" lang="en-US" sz="1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" l="45" r="94" t="86"/>
          <a:stretch/>
        </p:blipFill>
        <p:spPr>
          <a:xfrm>
            <a:off x="98613" y="1362635"/>
            <a:ext cx="8135964" cy="526228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836853" y="3118644"/>
            <a:ext cx="276590" cy="33725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l="54" r="25" t="186"/>
          <a:stretch/>
        </p:blipFill>
        <p:spPr>
          <a:xfrm>
            <a:off x="8392400" y="1591586"/>
            <a:ext cx="3688330" cy="202468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9846946" y="1741251"/>
            <a:ext cx="211454" cy="18482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058400" y="6157639"/>
            <a:ext cx="1653309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1400"/>
              <a:t>4</a:t>
            </a:r>
            <a:r>
              <a:rPr lang="en-US" smtClean="0" sz="1400"/>
              <a:t>-9-2024(</a:t>
            </a:r>
            <a:r>
              <a:rPr dirty="0" err="1" lang="en-US" smtClean="0" sz="1400"/>
              <a:t>ext</a:t>
            </a:r>
            <a:r>
              <a:rPr dirty="0" lang="en-US" smtClean="0" sz="1400"/>
              <a:t>)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377669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592" y="26953"/>
            <a:ext cx="8262918" cy="79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200" b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Korangi</a:t>
            </a:r>
            <a:r>
              <a:rPr lang="en-GB" sz="32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Road towards </a:t>
            </a:r>
            <a:r>
              <a:rPr lang="en-GB" sz="3200" b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Ittehad</a:t>
            </a:r>
            <a:r>
              <a:rPr lang="en-GB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signal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5904" y="4299586"/>
            <a:ext cx="1254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cs typeface="Times New Roman" pitchFamily="18" charset="0"/>
              </a:rPr>
              <a:t> </a:t>
            </a:r>
            <a:r>
              <a:rPr lang="en-GB" sz="1400" dirty="0" smtClean="0">
                <a:cs typeface="Times New Roman" pitchFamily="18" charset="0"/>
              </a:rPr>
              <a:t>Defence </a:t>
            </a:r>
            <a:r>
              <a:rPr lang="en-GB" sz="1400" dirty="0" err="1" smtClean="0">
                <a:cs typeface="Times New Roman" pitchFamily="18" charset="0"/>
              </a:rPr>
              <a:t>Mor</a:t>
            </a:r>
            <a:r>
              <a:rPr lang="en-GB" sz="1400" dirty="0" smtClean="0">
                <a:cs typeface="Times New Roman" pitchFamily="18" charset="0"/>
              </a:rPr>
              <a:t> 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9925904" y="4875826"/>
            <a:ext cx="118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Ittehad</a:t>
            </a:r>
            <a:r>
              <a:rPr lang="en-US" sz="1400" dirty="0" smtClean="0"/>
              <a:t> Signal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0x30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0028497" y="5744143"/>
            <a:ext cx="1744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2,500,000 With lights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2" y="825998"/>
            <a:ext cx="8094788" cy="5924939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642188" y="2043404"/>
            <a:ext cx="335902" cy="42920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32" y="1256502"/>
            <a:ext cx="3579190" cy="2531965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9004041" y="1483567"/>
            <a:ext cx="270588" cy="27991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60302" y="6147182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smtClean="0"/>
              <a:t>15-8-2024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86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628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50x25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250,000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6917" y="6137534"/>
            <a:ext cx="11779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1-9-2024(</a:t>
            </a:r>
            <a:r>
              <a:rPr lang="en-US" sz="1400" dirty="0" err="1" smtClean="0"/>
              <a:t>ext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-100165" y="260066"/>
            <a:ext cx="935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Bharia</a:t>
            </a:r>
            <a:r>
              <a:rPr lang="en-US" sz="3200" b="1" dirty="0">
                <a:solidFill>
                  <a:srgbClr val="FF0000"/>
                </a:solidFill>
              </a:rPr>
              <a:t> Enclave Road Islamabad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46946" y="4876484"/>
            <a:ext cx="2345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Bharia</a:t>
            </a:r>
            <a:r>
              <a:rPr lang="en-US" sz="1400" dirty="0"/>
              <a:t> Enclave and Parkview</a:t>
            </a:r>
          </a:p>
          <a:p>
            <a:r>
              <a:rPr lang="en-US" sz="1400" dirty="0"/>
              <a:t>Society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3" y="1741251"/>
            <a:ext cx="8128568" cy="4635824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937753" y="3122579"/>
            <a:ext cx="321013" cy="30642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628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60x20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300,000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7061" y="341647"/>
            <a:ext cx="9351265" cy="10772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err="1" lang="en-US" sz="3200">
                <a:solidFill>
                  <a:srgbClr val="FF0000"/>
                </a:solidFill>
              </a:rPr>
              <a:t>Bharia</a:t>
            </a:r>
            <a:r>
              <a:rPr b="1" dirty="0" lang="en-US" sz="3200">
                <a:solidFill>
                  <a:srgbClr val="FF0000"/>
                </a:solidFill>
              </a:rPr>
              <a:t> Town Capital Avenue Gate Exit phase 4</a:t>
            </a:r>
          </a:p>
          <a:p>
            <a:endParaRPr b="1" dirty="0" lang="en-US" sz="320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69053" y="4856213"/>
            <a:ext cx="2345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PWD Police Foundation Entrance, Islamabad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" r="46" t="62"/>
          <a:stretch/>
        </p:blipFill>
        <p:spPr>
          <a:xfrm>
            <a:off x="373002" y="1186773"/>
            <a:ext cx="7248265" cy="5538703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218559" y="1248041"/>
            <a:ext cx="195202" cy="34164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7209" y="4300992"/>
            <a:ext cx="2345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err="1" lang="en-US" sz="1400"/>
              <a:t>Bahria</a:t>
            </a:r>
            <a:r>
              <a:rPr dirty="0" lang="en-US" sz="1400"/>
              <a:t> Town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31078" y="6150098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 sz="1400"/>
              <a:t>16-8-2024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3887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78F6AC-6E20-4358-A550-628F353FEED5}"/>
              </a:ext>
            </a:extLst>
          </p:cNvPr>
          <p:cNvSpPr txBox="1"/>
          <p:nvPr/>
        </p:nvSpPr>
        <p:spPr>
          <a:xfrm>
            <a:off x="2840182" y="2387199"/>
            <a:ext cx="6142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Media</a:t>
            </a:r>
          </a:p>
        </p:txBody>
      </p:sp>
    </p:spTree>
    <p:extLst>
      <p:ext uri="{BB962C8B-B14F-4D97-AF65-F5344CB8AC3E}">
        <p14:creationId xmlns:p14="http://schemas.microsoft.com/office/powerpoint/2010/main" val="223284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/>
        </p:nvGraphicFramePr>
        <p:xfrm>
          <a:off x="160418" y="5430252"/>
          <a:ext cx="11547483" cy="107228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8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6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4580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1061271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1326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6588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372288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342590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264887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504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985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</a:rPr>
                        <a:t>SIZE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</a:rPr>
                        <a:t>LOCATION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QTY</a:t>
                      </a: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Duration</a:t>
                      </a: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</a:rPr>
                        <a:t>Time Slot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Total Time Per Day</a:t>
                      </a: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Total Brand Per Day</a:t>
                      </a: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Each Brand Slot Per Day</a:t>
                      </a: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</a:rPr>
                        <a:t>Rate Per Slot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2741" marR="2741" marT="274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09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/>
                        <a:t>3 x 6</a:t>
                      </a:r>
                      <a:endParaRPr kumimoji="0" lang="en-US" sz="1400" b="1" i="0" kern="1200" baseline="0" dirty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latin typeface="+mj-lt"/>
                        <a:cs typeface="Arial" pitchFamily="34" charset="0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/>
                        <a:t>Commercial Market Rawalpindi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/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/>
                        <a:t>1 Week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 Sec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12 Hours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 Slot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60418" y="0"/>
            <a:ext cx="7686392" cy="574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0000"/>
                </a:solidFill>
                <a:latin typeface="+mn-lt"/>
              </a:rPr>
              <a:t>Commercial Market Rawalpindi Digital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 descr="C:\Users\Zaryab\Downloads\WhatsApp Image 2020-09-22 at 6.38.22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9109" y="574973"/>
            <a:ext cx="8592420" cy="4833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7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01" y="1491916"/>
            <a:ext cx="8006196" cy="4186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5" y="641930"/>
            <a:ext cx="5081890" cy="549210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/>
        </p:nvGraphicFramePr>
        <p:xfrm>
          <a:off x="179297" y="5630781"/>
          <a:ext cx="11739986" cy="107228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9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29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0160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1078963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13487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8703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395165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364972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285973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512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5280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</a:rPr>
                        <a:t>SIZE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</a:rPr>
                        <a:t>LOCATION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QTY</a:t>
                      </a: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Duration</a:t>
                      </a: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</a:rPr>
                        <a:t>Time Slot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Total Time Per Day</a:t>
                      </a: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Total Brand Per Day</a:t>
                      </a: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Each Brand Slot Per Day</a:t>
                      </a: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</a:rPr>
                        <a:t>Rate Per Slot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2741" marR="2741" marT="274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63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/>
                        <a:t>3 x 6</a:t>
                      </a:r>
                      <a:endParaRPr kumimoji="0" lang="en-US" sz="1400" b="1" i="0" kern="1200" baseline="0" dirty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latin typeface="+mj-lt"/>
                        <a:cs typeface="Arial" pitchFamily="34" charset="0"/>
                      </a:endParaRPr>
                    </a:p>
                  </a:txBody>
                  <a:tcPr marL="2741" marR="2741" marT="27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/>
                        <a:t>Murree</a:t>
                      </a:r>
                      <a:r>
                        <a:rPr lang="en-US" sz="1400" b="1" i="0" baseline="0" dirty="0"/>
                        <a:t> Road</a:t>
                      </a:r>
                      <a:endParaRPr lang="en-US" sz="1400" b="1" i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/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/>
                        <a:t>1 Week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 Sec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12 Hours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 Slot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165483"/>
            <a:ext cx="8999145" cy="302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Murree Road 6</a:t>
            </a:r>
            <a:r>
              <a:rPr lang="en-US" sz="2800" b="1" baseline="30000" dirty="0">
                <a:solidFill>
                  <a:srgbClr val="FF0000"/>
                </a:solidFill>
                <a:latin typeface="+mn-lt"/>
              </a:rPr>
              <a:t>th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Flyover To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Chandni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Chowk Flyover Digital</a:t>
            </a:r>
            <a:endParaRPr lang="en-US" sz="105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79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78F6AC-6E20-4358-A550-628F353FEED5}"/>
              </a:ext>
            </a:extLst>
          </p:cNvPr>
          <p:cNvSpPr txBox="1"/>
          <p:nvPr/>
        </p:nvSpPr>
        <p:spPr>
          <a:xfrm>
            <a:off x="1371600" y="2387199"/>
            <a:ext cx="9601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325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592" y="26953"/>
            <a:ext cx="8262918" cy="799046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b="1" dirty="0" err="1" lang="en-GB" sz="3200">
                <a:solidFill>
                  <a:srgbClr val="FF0000"/>
                </a:solidFill>
                <a:latin typeface="+mn-lt"/>
                <a:cs charset="0" pitchFamily="18" typeface="Times New Roman"/>
              </a:rPr>
              <a:t>Korangi</a:t>
            </a:r>
            <a:r>
              <a:rPr b="1" dirty="0" lang="en-GB" sz="3200">
                <a:solidFill>
                  <a:srgbClr val="FF0000"/>
                </a:solidFill>
                <a:latin typeface="+mn-lt"/>
                <a:cs charset="0" pitchFamily="18" typeface="Times New Roman"/>
              </a:rPr>
              <a:t> </a:t>
            </a:r>
            <a:r>
              <a:rPr b="1" dirty="0" lang="en-GB" smtClean="0" sz="3200">
                <a:solidFill>
                  <a:srgbClr val="FF0000"/>
                </a:solidFill>
                <a:latin typeface="+mn-lt"/>
                <a:cs charset="0" pitchFamily="18" typeface="Times New Roman"/>
              </a:rPr>
              <a:t>Road towards DHA </a:t>
            </a:r>
            <a:r>
              <a:rPr b="1" dirty="0" err="1" lang="en-GB" smtClean="0" sz="3200">
                <a:solidFill>
                  <a:srgbClr val="FF0000"/>
                </a:solidFill>
                <a:latin typeface="+mn-lt"/>
                <a:cs charset="0" pitchFamily="18" typeface="Times New Roman"/>
              </a:rPr>
              <a:t>Mor</a:t>
            </a:r>
            <a:endParaRPr dirty="0" lang="en-US" sz="320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5904" y="4299586"/>
            <a:ext cx="118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mtClean="0" sz="1400"/>
              <a:t>Ittehad</a:t>
            </a:r>
            <a:r>
              <a:rPr dirty="0" lang="en-US" smtClean="0" sz="1400"/>
              <a:t> </a:t>
            </a:r>
            <a:r>
              <a:rPr dirty="0" lang="en-US" sz="1400"/>
              <a:t>Signal</a:t>
            </a:r>
          </a:p>
        </p:txBody>
      </p:sp>
      <p:sp>
        <p:nvSpPr>
          <p:cNvPr id="5" name="Rectangle 4"/>
          <p:cNvSpPr/>
          <p:nvPr/>
        </p:nvSpPr>
        <p:spPr>
          <a:xfrm>
            <a:off x="9925904" y="4875826"/>
            <a:ext cx="1209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Defense </a:t>
            </a:r>
            <a:r>
              <a:rPr dirty="0" err="1" lang="en-US" smtClean="0" sz="1400"/>
              <a:t>Mor</a:t>
            </a:r>
            <a:r>
              <a:rPr dirty="0" lang="en-US" smtClean="0" sz="1400"/>
              <a:t> </a:t>
            </a:r>
            <a:endParaRPr dirty="0" lang="en-US" sz="1400"/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8</a:t>
            </a:r>
            <a:r>
              <a:rPr dirty="0" lang="en-US" smtClean="0" sz="1400"/>
              <a:t>0x30</a:t>
            </a:r>
            <a:endParaRPr dirty="0" lang="en-US" sz="1400"/>
          </a:p>
        </p:txBody>
      </p:sp>
      <p:sp>
        <p:nvSpPr>
          <p:cNvPr id="12" name="Rectangle 11"/>
          <p:cNvSpPr/>
          <p:nvPr/>
        </p:nvSpPr>
        <p:spPr>
          <a:xfrm>
            <a:off x="10028497" y="5744143"/>
            <a:ext cx="1744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2,500,000 With lights</a:t>
            </a:r>
            <a:endParaRPr dirty="0" lang="en-US" sz="1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/>
          <a:stretch/>
        </p:blipFill>
        <p:spPr>
          <a:xfrm>
            <a:off x="124230" y="895739"/>
            <a:ext cx="8181872" cy="5846212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775649" y="1726163"/>
            <a:ext cx="320351" cy="38255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18" y="1263814"/>
            <a:ext cx="3472561" cy="2510418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11318033" y="1259633"/>
            <a:ext cx="289249" cy="39188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99081" y="615518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z="1400"/>
              <a:t>2</a:t>
            </a:r>
            <a:r>
              <a:rPr dirty="0" lang="en-US" smtClean="0" sz="1400"/>
              <a:t>4-8-2024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40656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9663" y="113224"/>
            <a:ext cx="12192000" cy="799046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775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b="1" dirty="0" lang="en-US" sz="360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b="1" dirty="0" lang="en-US" sz="3600">
                <a:solidFill>
                  <a:srgbClr val="FF0000"/>
                </a:solidFill>
                <a:latin typeface="+mn-lt"/>
              </a:rPr>
              <a:t>Shaheed </a:t>
            </a:r>
            <a:r>
              <a:rPr b="1" dirty="0" err="1" lang="en-US" sz="3600">
                <a:solidFill>
                  <a:srgbClr val="FF0000"/>
                </a:solidFill>
                <a:latin typeface="+mn-lt"/>
              </a:rPr>
              <a:t>Millat</a:t>
            </a:r>
            <a:r>
              <a:rPr b="1" dirty="0" lang="en-US" sz="3600">
                <a:solidFill>
                  <a:srgbClr val="FF0000"/>
                </a:solidFill>
                <a:latin typeface="+mn-lt"/>
              </a:rPr>
              <a:t> Road Baloch Bridge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dirty="0" lang="en-US" sz="360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5904" y="4299586"/>
            <a:ext cx="976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lang="en-US" sz="1400"/>
              <a:t>City school</a:t>
            </a:r>
          </a:p>
          <a:p>
            <a:pPr lvl="0">
              <a:defRPr/>
            </a:pPr>
            <a:endParaRPr dirty="0" lang="en-US" sz="1400"/>
          </a:p>
        </p:txBody>
      </p:sp>
      <p:sp>
        <p:nvSpPr>
          <p:cNvPr id="5" name="Rectangle 4"/>
          <p:cNvSpPr/>
          <p:nvPr/>
        </p:nvSpPr>
        <p:spPr>
          <a:xfrm>
            <a:off x="9925904" y="4875826"/>
            <a:ext cx="1185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Baloch Bridge</a:t>
            </a:r>
          </a:p>
          <a:p>
            <a:endParaRPr dirty="0" lang="en-US" sz="1400"/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400"/>
              <a:t>90x30</a:t>
            </a:r>
            <a:endParaRPr dirty="0" lang="en-US" sz="1400"/>
          </a:p>
        </p:txBody>
      </p:sp>
      <p:sp>
        <p:nvSpPr>
          <p:cNvPr id="12" name="Rectangle 11"/>
          <p:cNvSpPr/>
          <p:nvPr/>
        </p:nvSpPr>
        <p:spPr>
          <a:xfrm>
            <a:off x="10028497" y="5744143"/>
            <a:ext cx="18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2,200,000(with </a:t>
            </a:r>
            <a:r>
              <a:rPr dirty="0" lang="en-US" sz="1400"/>
              <a:t>Lights)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028497" y="6147182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22-8-2024</a:t>
            </a:r>
            <a:endParaRPr dirty="0"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" t="104"/>
          <a:stretch/>
        </p:blipFill>
        <p:spPr>
          <a:xfrm>
            <a:off x="8151779" y="1225604"/>
            <a:ext cx="3911278" cy="262351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0330774" y="1391055"/>
            <a:ext cx="291830" cy="34046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/>
        </p:blipFill>
        <p:spPr>
          <a:xfrm>
            <a:off x="57338" y="1021312"/>
            <a:ext cx="8048437" cy="5632396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4962525" y="2390775"/>
            <a:ext cx="295275" cy="40957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483164" cy="613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Shahrah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-e-Faisal (Star Gate)Flex Facing Airport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(with Lights)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5904" y="4299586"/>
            <a:ext cx="705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/>
              <a:t>Airport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9925904" y="4875826"/>
            <a:ext cx="1178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Shahr</a:t>
            </a:r>
            <a:r>
              <a:rPr lang="en-US" sz="1400" dirty="0"/>
              <a:t> e Faisal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60x30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28497" y="5744143"/>
            <a:ext cx="18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1,200,000(with Lights)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3" y="909195"/>
            <a:ext cx="7599169" cy="5699378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276272" y="1420238"/>
            <a:ext cx="301558" cy="41829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23" y="1218079"/>
            <a:ext cx="4170948" cy="248301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747117" y="1449419"/>
            <a:ext cx="330020" cy="20428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860302" y="6147182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smtClean="0"/>
              <a:t>15-8-2024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16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022" y="30904"/>
            <a:ext cx="7852000" cy="6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Shahrah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-e-Faisal (Star Gate) Going Airport Flex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(with Lights)</a:t>
            </a:r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10130" y="4453474"/>
            <a:ext cx="1178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Shahr</a:t>
            </a:r>
            <a:r>
              <a:rPr lang="en-US" sz="1400" dirty="0"/>
              <a:t> e Faisal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60x30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28497" y="5744143"/>
            <a:ext cx="18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1,200,000(with Lights)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" y="910513"/>
            <a:ext cx="7625183" cy="5718887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542816" y="2237362"/>
            <a:ext cx="321012" cy="34046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25904" y="4898412"/>
            <a:ext cx="705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Airport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354" y="1256235"/>
            <a:ext cx="3352800" cy="2514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899081" y="615518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/>
              <a:t>2</a:t>
            </a:r>
            <a:r>
              <a:rPr lang="en-US" sz="1400" dirty="0" smtClean="0"/>
              <a:t>4-8-2024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24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040"/>
            <a:ext cx="12192000" cy="69730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12" y="-53761"/>
            <a:ext cx="12192000" cy="79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Buhadrabad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Chowrangi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Dual View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25904" y="4352095"/>
            <a:ext cx="1841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Sharfabad</a:t>
            </a:r>
            <a:r>
              <a:rPr lang="en-US" sz="1400" dirty="0"/>
              <a:t> / Tariq Road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60x30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08603" y="5767821"/>
            <a:ext cx="18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1,200,000(with Lights)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25904" y="4898412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Main 4 </a:t>
            </a:r>
            <a:r>
              <a:rPr lang="en-US" sz="1400" dirty="0" err="1"/>
              <a:t>minar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949455"/>
            <a:ext cx="7730247" cy="579768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939700" y="2042809"/>
            <a:ext cx="301558" cy="34046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27" y="1354023"/>
            <a:ext cx="4191203" cy="2347074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9533106" y="1456426"/>
            <a:ext cx="223737" cy="23854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860302" y="6147182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smtClean="0"/>
              <a:t>20-8-2024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42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" y="0"/>
            <a:ext cx="7492482" cy="529621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b="1" dirty="0" lang="en-US" sz="200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b="1" dirty="0" lang="en-US" sz="2000">
                <a:solidFill>
                  <a:srgbClr val="FF0000"/>
                </a:solidFill>
                <a:latin typeface="+mn-lt"/>
              </a:rPr>
              <a:t>University Road Near </a:t>
            </a:r>
            <a:r>
              <a:rPr b="1" dirty="0" err="1" lang="en-US" sz="2000">
                <a:solidFill>
                  <a:srgbClr val="FF0000"/>
                </a:solidFill>
                <a:latin typeface="+mn-lt"/>
              </a:rPr>
              <a:t>Gulshan</a:t>
            </a:r>
            <a:r>
              <a:rPr b="1" dirty="0" lang="en-US" sz="2000">
                <a:solidFill>
                  <a:srgbClr val="FF0000"/>
                </a:solidFill>
                <a:latin typeface="+mn-lt"/>
              </a:rPr>
              <a:t> Market Bait UL </a:t>
            </a:r>
            <a:r>
              <a:rPr b="1" dirty="0" err="1" lang="en-US" sz="2000">
                <a:solidFill>
                  <a:srgbClr val="FF0000"/>
                </a:solidFill>
                <a:latin typeface="+mn-lt"/>
              </a:rPr>
              <a:t>Mukarram</a:t>
            </a:r>
            <a:endParaRPr b="1" dirty="0" lang="en-US" sz="200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dirty="0" lang="en-US" sz="200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25904" y="4352095"/>
            <a:ext cx="1032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Nipa Bridge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70x30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25904" y="4898412"/>
            <a:ext cx="1253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Hassan Square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25905" y="5744143"/>
            <a:ext cx="2097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1,200,000(with Lights)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" l="30" r="90" t="1"/>
          <a:stretch/>
        </p:blipFill>
        <p:spPr>
          <a:xfrm>
            <a:off x="8239476" y="1223103"/>
            <a:ext cx="3923340" cy="2549219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9925904" y="1546698"/>
            <a:ext cx="268683" cy="31128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-302"/>
          <a:stretch/>
        </p:blipFill>
        <p:spPr>
          <a:xfrm>
            <a:off x="81593" y="786309"/>
            <a:ext cx="8148918" cy="586444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796988" y="1084729"/>
            <a:ext cx="259977" cy="31376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US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60302" y="6147182"/>
            <a:ext cx="1269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15-8-2024(</a:t>
            </a:r>
            <a:r>
              <a:rPr dirty="0" err="1" lang="en-US" smtClean="0" sz="1400"/>
              <a:t>ext</a:t>
            </a:r>
            <a:r>
              <a:rPr dirty="0" lang="en-US" smtClean="0" sz="1400"/>
              <a:t>)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148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78F6AC-6E20-4358-A550-628F353FEED5}"/>
              </a:ext>
            </a:extLst>
          </p:cNvPr>
          <p:cNvSpPr txBox="1"/>
          <p:nvPr/>
        </p:nvSpPr>
        <p:spPr>
          <a:xfrm>
            <a:off x="1171183" y="2524985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Karachi</a:t>
            </a:r>
          </a:p>
        </p:txBody>
      </p:sp>
    </p:spTree>
    <p:extLst>
      <p:ext uri="{BB962C8B-B14F-4D97-AF65-F5344CB8AC3E}">
        <p14:creationId xmlns:p14="http://schemas.microsoft.com/office/powerpoint/2010/main" val="9893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" r="23"/>
          <a:stretch/>
        </p:blipFill>
        <p:spPr>
          <a:xfrm>
            <a:off x="119501" y="693058"/>
            <a:ext cx="8022418" cy="604594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8637"/>
            <a:ext cx="5896947" cy="557302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b="1" dirty="0" lang="en-US" sz="320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b="1" dirty="0" err="1" lang="en-US" sz="3200">
                <a:solidFill>
                  <a:srgbClr val="FF0000"/>
                </a:solidFill>
                <a:latin typeface="+mn-lt"/>
              </a:rPr>
              <a:t>Gulsitan</a:t>
            </a:r>
            <a:r>
              <a:rPr b="1" dirty="0" lang="en-US" sz="3200">
                <a:solidFill>
                  <a:srgbClr val="FF0000"/>
                </a:solidFill>
                <a:latin typeface="+mn-lt"/>
              </a:rPr>
              <a:t> </a:t>
            </a:r>
            <a:r>
              <a:rPr b="1" dirty="0" err="1" lang="en-US" sz="3200">
                <a:solidFill>
                  <a:srgbClr val="FF0000"/>
                </a:solidFill>
                <a:latin typeface="+mn-lt"/>
              </a:rPr>
              <a:t>Johar</a:t>
            </a:r>
            <a:r>
              <a:rPr b="1" dirty="0" lang="en-US" sz="3200">
                <a:solidFill>
                  <a:srgbClr val="FF0000"/>
                </a:solidFill>
                <a:latin typeface="+mn-lt"/>
              </a:rPr>
              <a:t> </a:t>
            </a:r>
            <a:r>
              <a:rPr b="1" dirty="0" err="1" lang="en-US" sz="3200">
                <a:solidFill>
                  <a:srgbClr val="FF0000"/>
                </a:solidFill>
                <a:latin typeface="+mn-lt"/>
              </a:rPr>
              <a:t>Chowrangi</a:t>
            </a:r>
            <a:endParaRPr b="1" dirty="0" lang="en-US" sz="320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dirty="0" lang="en-US" sz="320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25904" y="4352095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Nipa</a:t>
            </a:r>
          </a:p>
          <a:p>
            <a:endParaRPr dirty="0" lang="en-US" sz="1400"/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70x30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4" y="5744143"/>
            <a:ext cx="2291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1,200,000(with Lights)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25904" y="4898412"/>
            <a:ext cx="2291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Millennium mall ,</a:t>
            </a:r>
            <a:r>
              <a:rPr dirty="0" err="1" lang="en-US" sz="1400"/>
              <a:t>Johar</a:t>
            </a:r>
            <a:r>
              <a:rPr dirty="0" lang="en-US" sz="1400"/>
              <a:t> </a:t>
            </a:r>
            <a:r>
              <a:rPr dirty="0" err="1" lang="en-US" sz="1400"/>
              <a:t>Mor</a:t>
            </a:r>
            <a:endParaRPr dirty="0" lang="en-US" sz="1400"/>
          </a:p>
          <a:p>
            <a:endParaRPr dirty="0" lang="en-US" sz="1400"/>
          </a:p>
        </p:txBody>
      </p:sp>
      <p:sp>
        <p:nvSpPr>
          <p:cNvPr id="2" name="Down Arrow 1"/>
          <p:cNvSpPr/>
          <p:nvPr/>
        </p:nvSpPr>
        <p:spPr>
          <a:xfrm>
            <a:off x="4150298" y="1624518"/>
            <a:ext cx="369651" cy="36965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" l="39" r="-1" t="105"/>
          <a:stretch/>
        </p:blipFill>
        <p:spPr>
          <a:xfrm>
            <a:off x="8223842" y="1277655"/>
            <a:ext cx="3911296" cy="24550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9807879" y="2179529"/>
            <a:ext cx="388307" cy="35072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860302" y="6147182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15-8-2024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113445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07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5107021" cy="62125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b="1" dirty="0" lang="en-US" sz="280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b="1" dirty="0" lang="en-US" sz="2800">
                <a:solidFill>
                  <a:srgbClr val="FF0000"/>
                </a:solidFill>
                <a:latin typeface="+mn-lt"/>
              </a:rPr>
              <a:t>Society Office </a:t>
            </a:r>
            <a:r>
              <a:rPr b="1" dirty="0" err="1" lang="en-US" sz="2800">
                <a:solidFill>
                  <a:srgbClr val="FF0000"/>
                </a:solidFill>
                <a:latin typeface="+mn-lt"/>
              </a:rPr>
              <a:t>Shahrah</a:t>
            </a:r>
            <a:r>
              <a:rPr b="1" dirty="0" lang="en-US" sz="2800">
                <a:solidFill>
                  <a:srgbClr val="FF0000"/>
                </a:solidFill>
                <a:latin typeface="+mn-lt"/>
              </a:rPr>
              <a:t> e </a:t>
            </a:r>
            <a:r>
              <a:rPr b="1" dirty="0" err="1" lang="en-US" sz="2800">
                <a:solidFill>
                  <a:srgbClr val="FF0000"/>
                </a:solidFill>
                <a:latin typeface="+mn-lt"/>
              </a:rPr>
              <a:t>Quideen</a:t>
            </a:r>
            <a:endParaRPr b="1" dirty="0" lang="en-US" sz="280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dirty="0" lang="en-US" sz="280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25904" y="4352095"/>
            <a:ext cx="1737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Allah </a:t>
            </a:r>
            <a:r>
              <a:rPr dirty="0" err="1" lang="en-US" sz="1400"/>
              <a:t>Wali</a:t>
            </a:r>
            <a:r>
              <a:rPr dirty="0" lang="en-US" sz="1400"/>
              <a:t> </a:t>
            </a:r>
            <a:r>
              <a:rPr dirty="0" err="1" lang="en-US" sz="1400"/>
              <a:t>Chowrangi</a:t>
            </a:r>
            <a:endParaRPr dirty="0" lang="en-US" sz="1400"/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40x30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1897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800,000(with Lights)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25904" y="4898412"/>
            <a:ext cx="1066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Quaid Tomb</a:t>
            </a:r>
          </a:p>
          <a:p>
            <a:endParaRPr dirty="0" lang="en-US" sz="1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" l="1" r="17" t="20"/>
          <a:stretch/>
        </p:blipFill>
        <p:spPr>
          <a:xfrm>
            <a:off x="167921" y="961017"/>
            <a:ext cx="8023589" cy="5712157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776281" y="1468877"/>
            <a:ext cx="330740" cy="39883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608" y="1286110"/>
            <a:ext cx="3321483" cy="2491112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9396919" y="1468877"/>
            <a:ext cx="223736" cy="30155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60302" y="6147182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19-8-2024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19512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04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5692"/>
            <a:ext cx="4964330" cy="549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Expressway Baloch Bridge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25904" y="4352095"/>
            <a:ext cx="1185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Baloch Bridge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50x25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1897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700,000(with Lights)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25904" y="4898412"/>
            <a:ext cx="1184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Defence</a:t>
            </a:r>
            <a:r>
              <a:rPr lang="en-US" sz="1400" dirty="0"/>
              <a:t> View</a:t>
            </a:r>
          </a:p>
          <a:p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1" y="819729"/>
            <a:ext cx="7711440" cy="578358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5019472" y="1196502"/>
            <a:ext cx="262647" cy="29183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899081" y="615518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smtClean="0"/>
              <a:t>30-8-2024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3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6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99081" y="4796429"/>
            <a:ext cx="13463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err="1" lang="en-US" sz="1400"/>
              <a:t>Shami</a:t>
            </a:r>
            <a:r>
              <a:rPr dirty="0" lang="en-US" sz="1400"/>
              <a:t> Center /</a:t>
            </a:r>
          </a:p>
          <a:p>
            <a:pPr>
              <a:defRPr/>
            </a:pPr>
            <a:r>
              <a:rPr dirty="0" err="1" lang="en-US" sz="1400"/>
              <a:t>Shahrah</a:t>
            </a:r>
            <a:r>
              <a:rPr dirty="0" lang="en-US" sz="1400"/>
              <a:t> Faisal  </a:t>
            </a:r>
          </a:p>
          <a:p>
            <a:pPr lvl="0">
              <a:defRPr/>
            </a:pPr>
            <a:endParaRPr dirty="0" lang="en-US" sz="1400"/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50x25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1825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600,000(with Lights)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25904" y="4307803"/>
            <a:ext cx="1245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/>
              <a:t>Korangi</a:t>
            </a:r>
            <a:r>
              <a:rPr dirty="0" lang="en-US" sz="1400"/>
              <a:t> Bridge</a:t>
            </a:r>
          </a:p>
          <a:p>
            <a:endParaRPr dirty="0" lang="en-US" sz="1400"/>
          </a:p>
        </p:txBody>
      </p:sp>
      <p:sp>
        <p:nvSpPr>
          <p:cNvPr id="14" name="Rectangle 13"/>
          <p:cNvSpPr/>
          <p:nvPr/>
        </p:nvSpPr>
        <p:spPr>
          <a:xfrm>
            <a:off x="151484" y="115328"/>
            <a:ext cx="4268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4000">
                <a:solidFill>
                  <a:srgbClr val="FF0000"/>
                </a:solidFill>
              </a:rPr>
              <a:t>Shah Faisal Road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" l="99" r="1" t="128"/>
          <a:stretch/>
        </p:blipFill>
        <p:spPr>
          <a:xfrm>
            <a:off x="8182358" y="1233468"/>
            <a:ext cx="3931280" cy="2540865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9925904" y="1417314"/>
            <a:ext cx="356232" cy="31420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"/>
          <a:stretch/>
        </p:blipFill>
        <p:spPr>
          <a:xfrm>
            <a:off x="32528" y="990791"/>
            <a:ext cx="8085799" cy="556708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826652" y="1241803"/>
            <a:ext cx="322730" cy="34065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99081" y="615518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20-8-2024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28951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" l="128" t="109"/>
          <a:stretch/>
        </p:blipFill>
        <p:spPr>
          <a:xfrm>
            <a:off x="112722" y="720488"/>
            <a:ext cx="7730761" cy="6009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83329" y="4281092"/>
            <a:ext cx="1951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/>
              <a:t>Abott</a:t>
            </a:r>
            <a:r>
              <a:rPr dirty="0" lang="en-US" sz="1400"/>
              <a:t> Company / Malir3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70x30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1897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900,000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979" y="187687"/>
            <a:ext cx="677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US" sz="2800">
                <a:solidFill>
                  <a:srgbClr val="FF0000"/>
                </a:solidFill>
              </a:rPr>
              <a:t>Main </a:t>
            </a:r>
            <a:r>
              <a:rPr b="1" dirty="0" err="1" lang="en-US" sz="2800">
                <a:solidFill>
                  <a:srgbClr val="FF0000"/>
                </a:solidFill>
              </a:rPr>
              <a:t>Shahrah</a:t>
            </a:r>
            <a:r>
              <a:rPr b="1" dirty="0" lang="en-US" sz="2800">
                <a:solidFill>
                  <a:srgbClr val="FF0000"/>
                </a:solidFill>
              </a:rPr>
              <a:t>-e-Faisal, </a:t>
            </a:r>
            <a:r>
              <a:rPr b="1" dirty="0" err="1" lang="en-US" sz="2800">
                <a:solidFill>
                  <a:srgbClr val="FF0000"/>
                </a:solidFill>
              </a:rPr>
              <a:t>Quaida</a:t>
            </a:r>
            <a:r>
              <a:rPr b="1" dirty="0" lang="en-US" sz="2800">
                <a:solidFill>
                  <a:srgbClr val="FF0000"/>
                </a:solidFill>
              </a:rPr>
              <a:t> Abad Flyover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21803" y="4938063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Qaida bad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88" y="1326777"/>
            <a:ext cx="3246829" cy="234022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0010130" y="1783976"/>
            <a:ext cx="308246" cy="39444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742712" y="1717717"/>
            <a:ext cx="253497" cy="52696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25904" y="6112793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30-9-2024</a:t>
            </a:r>
          </a:p>
        </p:txBody>
      </p:sp>
    </p:spTree>
    <p:extLst>
      <p:ext uri="{BB962C8B-B14F-4D97-AF65-F5344CB8AC3E}">
        <p14:creationId xmlns:p14="http://schemas.microsoft.com/office/powerpoint/2010/main" val="11039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83329" y="4281092"/>
            <a:ext cx="1181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Babar Market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40x30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971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900,000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2817"/>
            <a:ext cx="6366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err="1" lang="en-US" sz="3200">
                <a:solidFill>
                  <a:srgbClr val="FF0000"/>
                </a:solidFill>
              </a:rPr>
              <a:t>Landi</a:t>
            </a:r>
            <a:r>
              <a:rPr b="1" dirty="0" lang="en-US" sz="3200">
                <a:solidFill>
                  <a:srgbClr val="FF0000"/>
                </a:solidFill>
              </a:rPr>
              <a:t> # 1 Baber Market (with Lights)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21803" y="4938063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Quaidabad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" l="43" r="-1" t="81"/>
          <a:stretch/>
        </p:blipFill>
        <p:spPr>
          <a:xfrm>
            <a:off x="8288142" y="1220893"/>
            <a:ext cx="3535317" cy="254244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9854145" y="1702338"/>
            <a:ext cx="272348" cy="25125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l="17" r="56"/>
          <a:stretch/>
        </p:blipFill>
        <p:spPr>
          <a:xfrm>
            <a:off x="83973" y="864074"/>
            <a:ext cx="8145624" cy="566735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956180" y="1953593"/>
            <a:ext cx="410547" cy="43504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28497" y="6147182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Immediate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8604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78F6AC-6E20-4358-A550-628F353FEED5}"/>
              </a:ext>
            </a:extLst>
          </p:cNvPr>
          <p:cNvSpPr txBox="1"/>
          <p:nvPr/>
        </p:nvSpPr>
        <p:spPr>
          <a:xfrm>
            <a:off x="1171183" y="2524985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Bridge Panels</a:t>
            </a:r>
          </a:p>
        </p:txBody>
      </p:sp>
    </p:spTree>
    <p:extLst>
      <p:ext uri="{BB962C8B-B14F-4D97-AF65-F5344CB8AC3E}">
        <p14:creationId xmlns:p14="http://schemas.microsoft.com/office/powerpoint/2010/main" val="25559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25904" y="4352095"/>
            <a:ext cx="1385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/>
              <a:t>Millennium Mall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70x15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971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1,000,000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25904" y="4898412"/>
            <a:ext cx="109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Nipa Flyover</a:t>
            </a:r>
          </a:p>
          <a:p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7" y="1122170"/>
            <a:ext cx="7463645" cy="55977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671" y="-23690"/>
            <a:ext cx="7787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Rashid </a:t>
            </a:r>
            <a:r>
              <a:rPr lang="en-US" sz="3200" b="1" dirty="0" err="1">
                <a:solidFill>
                  <a:srgbClr val="FF0000"/>
                </a:solidFill>
              </a:rPr>
              <a:t>Minhas</a:t>
            </a:r>
            <a:r>
              <a:rPr lang="en-US" sz="3200" b="1" dirty="0">
                <a:solidFill>
                  <a:srgbClr val="FF0000"/>
                </a:solidFill>
              </a:rPr>
              <a:t> Road </a:t>
            </a:r>
            <a:r>
              <a:rPr lang="en-US" b="1" dirty="0">
                <a:solidFill>
                  <a:srgbClr val="FF0000"/>
                </a:solidFill>
              </a:rPr>
              <a:t>(Millennium Mall Towards Nipa Flyover) 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25904" y="6112793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smtClean="0"/>
              <a:t>10-9-2024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78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41982" y="4929439"/>
            <a:ext cx="1385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/>
              <a:t>Millennium Mall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70x15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971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1,000,000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25904" y="4307803"/>
            <a:ext cx="109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Nipa Flyover</a:t>
            </a:r>
          </a:p>
          <a:p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Rashid </a:t>
            </a:r>
            <a:r>
              <a:rPr lang="en-US" sz="3600" b="1" dirty="0" err="1">
                <a:solidFill>
                  <a:srgbClr val="FF0000"/>
                </a:solidFill>
              </a:rPr>
              <a:t>Minhas</a:t>
            </a:r>
            <a:r>
              <a:rPr lang="en-US" sz="3600" b="1" dirty="0">
                <a:solidFill>
                  <a:srgbClr val="FF0000"/>
                </a:solidFill>
              </a:rPr>
              <a:t> Road </a:t>
            </a:r>
            <a:r>
              <a:rPr lang="en-US" sz="2000" b="1" dirty="0">
                <a:solidFill>
                  <a:srgbClr val="FF0000"/>
                </a:solidFill>
              </a:rPr>
              <a:t>(Nipa Flyover Towards  Millennium Mall)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7" y="1004994"/>
            <a:ext cx="7493963" cy="5620473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570051" y="2091447"/>
            <a:ext cx="423878" cy="49611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25904" y="6112793"/>
            <a:ext cx="841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smtClean="0"/>
              <a:t>8-9-2024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20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41982" y="4929439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Aiport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70x10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4" y="5744143"/>
            <a:ext cx="1590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00,000/each </a:t>
            </a:r>
            <a:r>
              <a:rPr lang="en-US" sz="1400" dirty="0"/>
              <a:t>Side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25904" y="4307803"/>
            <a:ext cx="16718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Malir</a:t>
            </a:r>
            <a:r>
              <a:rPr lang="en-US" sz="1400" dirty="0"/>
              <a:t> </a:t>
            </a:r>
            <a:r>
              <a:rPr lang="en-US" sz="1400" dirty="0" err="1"/>
              <a:t>Iqra</a:t>
            </a:r>
            <a:r>
              <a:rPr lang="en-US" sz="1400" dirty="0"/>
              <a:t> University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Shahre</a:t>
            </a:r>
            <a:r>
              <a:rPr lang="en-US" sz="3600" b="1" dirty="0">
                <a:solidFill>
                  <a:srgbClr val="FF0000"/>
                </a:solidFill>
              </a:rPr>
              <a:t> Faisal </a:t>
            </a:r>
            <a:r>
              <a:rPr lang="en-US" sz="3600" b="1" dirty="0" err="1">
                <a:solidFill>
                  <a:srgbClr val="FF0000"/>
                </a:solidFill>
              </a:rPr>
              <a:t>Malir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Iqra</a:t>
            </a:r>
            <a:r>
              <a:rPr lang="en-US" sz="3600" b="1" dirty="0">
                <a:solidFill>
                  <a:srgbClr val="FF0000"/>
                </a:solidFill>
              </a:rPr>
              <a:t> University( Side 1)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3" y="691596"/>
            <a:ext cx="7938193" cy="5953645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4010685" y="1104523"/>
            <a:ext cx="307818" cy="38024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25904" y="6112793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smtClean="0"/>
              <a:t>24-8-2024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526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78F6AC-6E20-4358-A550-628F353FEED5}"/>
              </a:ext>
            </a:extLst>
          </p:cNvPr>
          <p:cNvSpPr txBox="1"/>
          <p:nvPr/>
        </p:nvSpPr>
        <p:spPr>
          <a:xfrm>
            <a:off x="1058450" y="2437303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Media </a:t>
            </a:r>
          </a:p>
        </p:txBody>
      </p:sp>
    </p:spTree>
    <p:extLst>
      <p:ext uri="{BB962C8B-B14F-4D97-AF65-F5344CB8AC3E}">
        <p14:creationId xmlns:p14="http://schemas.microsoft.com/office/powerpoint/2010/main" val="237613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08974" y="4373857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Aiport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70x10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4" y="5744143"/>
            <a:ext cx="1590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00,000/each </a:t>
            </a:r>
            <a:r>
              <a:rPr lang="en-US" sz="1400" dirty="0"/>
              <a:t>Side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08974" y="4942705"/>
            <a:ext cx="16718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Malir</a:t>
            </a:r>
            <a:r>
              <a:rPr lang="en-US" sz="1400" dirty="0"/>
              <a:t> </a:t>
            </a:r>
            <a:r>
              <a:rPr lang="en-US" sz="1400" dirty="0" err="1"/>
              <a:t>Iqra</a:t>
            </a:r>
            <a:r>
              <a:rPr lang="en-US" sz="1400" dirty="0"/>
              <a:t> University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Shahre</a:t>
            </a:r>
            <a:r>
              <a:rPr lang="en-US" sz="3600" b="1" dirty="0">
                <a:solidFill>
                  <a:srgbClr val="FF0000"/>
                </a:solidFill>
              </a:rPr>
              <a:t> Faisal </a:t>
            </a:r>
            <a:r>
              <a:rPr lang="en-US" sz="3600" b="1" dirty="0" err="1">
                <a:solidFill>
                  <a:srgbClr val="FF0000"/>
                </a:solidFill>
              </a:rPr>
              <a:t>Malir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Iqra</a:t>
            </a:r>
            <a:r>
              <a:rPr lang="en-US" sz="3600" b="1" dirty="0">
                <a:solidFill>
                  <a:srgbClr val="FF0000"/>
                </a:solidFill>
              </a:rPr>
              <a:t> University(Side 2)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1080656"/>
            <a:ext cx="7473364" cy="5450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1222549"/>
            <a:ext cx="3491943" cy="245745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598224" y="2505691"/>
            <a:ext cx="285008" cy="36089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25904" y="6112793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smtClean="0"/>
              <a:t>Immediate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46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41982" y="4929439"/>
            <a:ext cx="792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Nursery.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60x12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971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00,000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9925904" y="4307803"/>
            <a:ext cx="1844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Shah Faisal Pedestrian </a:t>
            </a:r>
          </a:p>
          <a:p>
            <a:r>
              <a:rPr lang="en-US" sz="1400" dirty="0"/>
              <a:t>Shara e Faisal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Shah Faisal Pedestrian Shara e Faisal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4" y="950025"/>
            <a:ext cx="7786084" cy="5569527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flipH="1">
            <a:off x="5890163" y="1721923"/>
            <a:ext cx="451262" cy="2946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25904" y="6112793"/>
            <a:ext cx="841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smtClean="0"/>
              <a:t>9-8-2024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74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41982" y="4929439"/>
            <a:ext cx="691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Saddar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70x10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971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1,000,000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25904" y="4307803"/>
            <a:ext cx="15554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Shah Faisal Flyover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mtClean="0" sz="3600">
                <a:solidFill>
                  <a:srgbClr val="FF0000"/>
                </a:solidFill>
              </a:rPr>
              <a:t>Shah Faisal Flyover</a:t>
            </a:r>
            <a:endParaRPr b="1" dirty="0" lang="en-US" sz="200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 l="46" r="-466" t="68"/>
          <a:stretch/>
        </p:blipFill>
        <p:spPr>
          <a:xfrm>
            <a:off x="174848" y="782677"/>
            <a:ext cx="7930835" cy="593897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4092166" y="1855960"/>
            <a:ext cx="380246" cy="63374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" l="-571" t="108"/>
          <a:stretch/>
        </p:blipFill>
        <p:spPr>
          <a:xfrm>
            <a:off x="8561810" y="1266982"/>
            <a:ext cx="3153373" cy="24454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899081" y="6155184"/>
            <a:ext cx="1269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15-8-2024(</a:t>
            </a:r>
            <a:r>
              <a:rPr dirty="0" err="1" lang="en-US" smtClean="0" sz="1400"/>
              <a:t>ext</a:t>
            </a:r>
            <a:r>
              <a:rPr dirty="0" lang="en-US" smtClean="0" sz="1400"/>
              <a:t>)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42457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41982" y="4929439"/>
            <a:ext cx="1070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Expo Center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70x10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971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8</a:t>
            </a:r>
            <a:r>
              <a:rPr dirty="0" lang="en-US" smtClean="0" sz="1400"/>
              <a:t>00,000</a:t>
            </a:r>
            <a:endParaRPr dirty="0" lang="en-US" sz="1400"/>
          </a:p>
        </p:txBody>
      </p:sp>
      <p:sp>
        <p:nvSpPr>
          <p:cNvPr id="19" name="Rectangle 18"/>
          <p:cNvSpPr/>
          <p:nvPr/>
        </p:nvSpPr>
        <p:spPr>
          <a:xfrm>
            <a:off x="9925904" y="4307803"/>
            <a:ext cx="1054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Metro store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mtClean="0" sz="3600">
                <a:solidFill>
                  <a:srgbClr val="FF0000"/>
                </a:solidFill>
              </a:rPr>
              <a:t>University Road Nipa Flyover( </a:t>
            </a:r>
            <a:r>
              <a:rPr b="1" dirty="0" lang="en-US" sz="3600">
                <a:solidFill>
                  <a:srgbClr val="FF0000"/>
                </a:solidFill>
              </a:rPr>
              <a:t>Side 1)</a:t>
            </a:r>
            <a:endParaRPr b="1" dirty="0" lang="en-US" sz="200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99573" y="1312752"/>
            <a:ext cx="362138" cy="53415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14" y="1244974"/>
            <a:ext cx="3353868" cy="2436019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0185149" y="1846906"/>
            <a:ext cx="280657" cy="27160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" l="49" r="-1" t="53"/>
          <a:stretch/>
        </p:blipFill>
        <p:spPr>
          <a:xfrm>
            <a:off x="271605" y="784806"/>
            <a:ext cx="7974668" cy="5934719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295461" y="1579829"/>
            <a:ext cx="344032" cy="53868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25904" y="6112793"/>
            <a:ext cx="1269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31-8-2024(</a:t>
            </a:r>
            <a:r>
              <a:rPr dirty="0" err="1" lang="en-US" smtClean="0" sz="1400"/>
              <a:t>ext</a:t>
            </a:r>
            <a:r>
              <a:rPr dirty="0" lang="en-US" smtClean="0" sz="1400"/>
              <a:t>)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15458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10130" y="4434918"/>
            <a:ext cx="13898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Bait </a:t>
            </a:r>
            <a:r>
              <a:rPr lang="en-US" sz="1400" dirty="0" err="1"/>
              <a:t>ul</a:t>
            </a:r>
            <a:r>
              <a:rPr lang="en-US" sz="1400" dirty="0"/>
              <a:t> </a:t>
            </a:r>
            <a:r>
              <a:rPr lang="en-US" sz="1400" dirty="0" err="1"/>
              <a:t>Mukaram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70x10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971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00,000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9925904" y="4902520"/>
            <a:ext cx="1054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Metro store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University Road Nipa Flyover( </a:t>
            </a:r>
            <a:r>
              <a:rPr lang="en-US" sz="3600" b="1" dirty="0">
                <a:solidFill>
                  <a:srgbClr val="FF0000"/>
                </a:solidFill>
              </a:rPr>
              <a:t>Side 2)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2" y="831274"/>
            <a:ext cx="7730837" cy="5799706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4690753" y="1733797"/>
            <a:ext cx="261257" cy="33713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25904" y="611279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9925904" y="6112793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smtClean="0"/>
              <a:t>15-8-2024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30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33278" y="4938063"/>
            <a:ext cx="1192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Qayyuma bad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50x12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1780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00,000(each </a:t>
            </a:r>
            <a:r>
              <a:rPr lang="en-US" sz="1400" dirty="0"/>
              <a:t>Side)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33278" y="4428915"/>
            <a:ext cx="1185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Baloch Bridge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Expressway( Side 1)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9" y="707886"/>
            <a:ext cx="8038541" cy="602890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096285" y="869133"/>
            <a:ext cx="280658" cy="46172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25904" y="6112793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smtClean="0"/>
              <a:t>Immediate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95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10130" y="4437695"/>
            <a:ext cx="1192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Qayyuma bad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50x12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1780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8</a:t>
            </a:r>
            <a:r>
              <a:rPr dirty="0" lang="en-US" smtClean="0" sz="1400"/>
              <a:t>00,000(each </a:t>
            </a:r>
            <a:r>
              <a:rPr dirty="0" lang="en-US" sz="1400"/>
              <a:t>Side)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10130" y="5029014"/>
            <a:ext cx="1185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Baloch Bridge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4000">
                <a:solidFill>
                  <a:srgbClr val="FF0000"/>
                </a:solidFill>
              </a:rPr>
              <a:t>Expressway(Side 2)</a:t>
            </a:r>
            <a:endParaRPr b="1" dirty="0" lang="en-US" sz="240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1"/>
          <a:stretch/>
        </p:blipFill>
        <p:spPr>
          <a:xfrm>
            <a:off x="171012" y="722013"/>
            <a:ext cx="8049535" cy="6042153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702867" y="1059255"/>
            <a:ext cx="344032" cy="54320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25904" y="6112793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Immediate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9023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41982" y="4929439"/>
            <a:ext cx="893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Newtown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48x12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4" y="5744143"/>
            <a:ext cx="1653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8</a:t>
            </a:r>
            <a:r>
              <a:rPr dirty="0" lang="en-US" smtClean="0" sz="1400"/>
              <a:t>00,000(each </a:t>
            </a:r>
            <a:r>
              <a:rPr dirty="0" lang="en-US" sz="1400"/>
              <a:t>Side)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25904" y="4307803"/>
            <a:ext cx="963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Agha Khan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3600">
                <a:solidFill>
                  <a:srgbClr val="FF0000"/>
                </a:solidFill>
              </a:rPr>
              <a:t>Agha Khan( Side 1)</a:t>
            </a:r>
            <a:endParaRPr b="1" dirty="0" lang="en-US" sz="20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 l="13" t="5"/>
          <a:stretch/>
        </p:blipFill>
        <p:spPr>
          <a:xfrm>
            <a:off x="389298" y="646331"/>
            <a:ext cx="7822195" cy="608233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307406" y="1530036"/>
            <a:ext cx="273647" cy="54320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25904" y="6112793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Immediate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185355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66492" y="4346744"/>
            <a:ext cx="893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Newtown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48x12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4" y="5744143"/>
            <a:ext cx="1653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8</a:t>
            </a:r>
            <a:r>
              <a:rPr dirty="0" lang="en-US" smtClean="0" sz="1400"/>
              <a:t>00,000(each </a:t>
            </a:r>
            <a:r>
              <a:rPr dirty="0" lang="en-US" sz="1400"/>
              <a:t>Side)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10130" y="4938063"/>
            <a:ext cx="963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Agha Khan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3600">
                <a:solidFill>
                  <a:srgbClr val="FF0000"/>
                </a:solidFill>
              </a:rPr>
              <a:t>Agha Khan(Side 2)</a:t>
            </a:r>
            <a:endParaRPr b="1" dirty="0" lang="en-US" sz="20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" l="-575" t="148"/>
          <a:stretch/>
        </p:blipFill>
        <p:spPr>
          <a:xfrm>
            <a:off x="108642" y="598567"/>
            <a:ext cx="8184333" cy="611910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146487" y="1358020"/>
            <a:ext cx="325925" cy="41645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25904" y="6112793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Immediate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5862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41982" y="4929439"/>
            <a:ext cx="834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Five Star.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100x12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1897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1,000,000 each Side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25904" y="4307803"/>
            <a:ext cx="1341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Nagan</a:t>
            </a:r>
            <a:r>
              <a:rPr lang="en-US" sz="1400" dirty="0"/>
              <a:t> </a:t>
            </a:r>
            <a:r>
              <a:rPr lang="en-US" sz="1400" dirty="0" err="1"/>
              <a:t>Chorangi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Serena Mobile </a:t>
            </a:r>
            <a:r>
              <a:rPr lang="en-US" sz="4000" b="1" dirty="0">
                <a:solidFill>
                  <a:srgbClr val="FF0000"/>
                </a:solidFill>
              </a:rPr>
              <a:t>Market ( Side 1)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0" y="654479"/>
            <a:ext cx="8011829" cy="600887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372824" y="1792586"/>
            <a:ext cx="380245" cy="59752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25904" y="6112793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smtClean="0"/>
              <a:t>Immediate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15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1" y="-2344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0208" y="174097"/>
            <a:ext cx="12192000" cy="799046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en-US" sz="3600">
                <a:solidFill>
                  <a:srgbClr val="FF0000"/>
                </a:solidFill>
                <a:latin typeface="+mn-lt"/>
              </a:rPr>
              <a:t>INTERNATIONAL CENTRE (MARRIOT)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28497" y="4285194"/>
            <a:ext cx="1581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Metropole Triangle</a:t>
            </a:r>
          </a:p>
          <a:p>
            <a:r>
              <a:rPr dirty="0" lang="en-US" sz="1400"/>
              <a:t>/Governor House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10130" y="4938065"/>
            <a:ext cx="1816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Saddar Mobile Market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1400"/>
              <a:t>200x70</a:t>
            </a:r>
            <a:endParaRPr dirty="0" lang="en-US" sz="1400"/>
          </a:p>
        </p:txBody>
      </p:sp>
      <p:sp>
        <p:nvSpPr>
          <p:cNvPr id="12" name="Rectangle 11"/>
          <p:cNvSpPr/>
          <p:nvPr/>
        </p:nvSpPr>
        <p:spPr>
          <a:xfrm>
            <a:off x="10028497" y="5744143"/>
            <a:ext cx="18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5,500,000(with </a:t>
            </a:r>
            <a:r>
              <a:rPr dirty="0" lang="en-US" sz="1400"/>
              <a:t>Lights)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25904" y="6146010"/>
            <a:ext cx="236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dirty="0" lang="en-US" smtClean="0" sz="1400"/>
              <a:t>24-8-2024(</a:t>
            </a:r>
            <a:r>
              <a:rPr dirty="0" err="1" lang="en-US" smtClean="0" sz="1400"/>
              <a:t>ext</a:t>
            </a:r>
            <a:r>
              <a:rPr dirty="0" lang="en-US" smtClean="0" sz="1400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"/>
          <a:stretch/>
        </p:blipFill>
        <p:spPr>
          <a:xfrm>
            <a:off x="8085205" y="1245141"/>
            <a:ext cx="4077612" cy="2587384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9925904" y="1556425"/>
            <a:ext cx="297866" cy="30155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>
          <a:xfrm>
            <a:off x="136373" y="1011038"/>
            <a:ext cx="8086288" cy="565231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730028" y="1702051"/>
            <a:ext cx="398352" cy="62469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4400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10130" y="4384593"/>
            <a:ext cx="834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Five Star.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100x12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1897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1,000,000 each Side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10130" y="4883391"/>
            <a:ext cx="1341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/>
              <a:t>Nagan</a:t>
            </a:r>
            <a:r>
              <a:rPr dirty="0" lang="en-US" sz="1400"/>
              <a:t> </a:t>
            </a:r>
            <a:r>
              <a:rPr dirty="0" err="1" lang="en-US" sz="1400"/>
              <a:t>Chorangi</a:t>
            </a:r>
            <a:endParaRPr dirty="0" lang="en-US" sz="14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3600">
                <a:solidFill>
                  <a:srgbClr val="FF0000"/>
                </a:solidFill>
              </a:rPr>
              <a:t>Serena Mobile </a:t>
            </a:r>
            <a:r>
              <a:rPr b="1" dirty="0" lang="en-US" sz="4000">
                <a:solidFill>
                  <a:srgbClr val="FF0000"/>
                </a:solidFill>
              </a:rPr>
              <a:t>Market (Side 2)</a:t>
            </a:r>
            <a:endParaRPr b="1" dirty="0" lang="en-US" sz="2400">
              <a:solidFill>
                <a:srgbClr val="FF0000"/>
              </a:solidFill>
            </a:endParaRPr>
          </a:p>
          <a:p>
            <a:endParaRPr b="1" dirty="0" lang="en-US" sz="200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"/>
          <a:stretch/>
        </p:blipFill>
        <p:spPr>
          <a:xfrm>
            <a:off x="203201" y="866898"/>
            <a:ext cx="7990771" cy="580703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800104" y="1615046"/>
            <a:ext cx="320634" cy="39651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25904" y="6112793"/>
            <a:ext cx="1408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Immediate(hold)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22495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70x10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971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800,000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err="1" lang="en-US" sz="3600">
                <a:solidFill>
                  <a:srgbClr val="FF0000"/>
                </a:solidFill>
              </a:rPr>
              <a:t>Qayuma</a:t>
            </a:r>
            <a:r>
              <a:rPr b="1" dirty="0" lang="en-US" sz="3600">
                <a:solidFill>
                  <a:srgbClr val="FF0000"/>
                </a:solidFill>
              </a:rPr>
              <a:t> bad Fly Over Front of </a:t>
            </a:r>
            <a:r>
              <a:rPr b="1" dirty="0" err="1" lang="en-US" sz="3600">
                <a:solidFill>
                  <a:srgbClr val="FF0000"/>
                </a:solidFill>
              </a:rPr>
              <a:t>Imtiaz</a:t>
            </a:r>
            <a:endParaRPr b="1" dirty="0" lang="en-US" sz="360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 t="126"/>
          <a:stretch/>
        </p:blipFill>
        <p:spPr>
          <a:xfrm>
            <a:off x="139710" y="716453"/>
            <a:ext cx="8035569" cy="5883524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829616" y="1955549"/>
            <a:ext cx="353085" cy="46172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25904" y="6112793"/>
            <a:ext cx="1408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Immediate(hold)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376742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 t="93"/>
          <a:stretch/>
        </p:blipFill>
        <p:spPr>
          <a:xfrm>
            <a:off x="157311" y="1087700"/>
            <a:ext cx="7768564" cy="55484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70x10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971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800,000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err="1" lang="en-US" sz="3600">
                <a:solidFill>
                  <a:srgbClr val="FF0000"/>
                </a:solidFill>
              </a:rPr>
              <a:t>Qayuma</a:t>
            </a:r>
            <a:r>
              <a:rPr b="1" dirty="0" lang="en-US" sz="3600">
                <a:solidFill>
                  <a:srgbClr val="FF0000"/>
                </a:solidFill>
              </a:rPr>
              <a:t> bad Fly Over</a:t>
            </a:r>
          </a:p>
        </p:txBody>
      </p:sp>
      <p:sp>
        <p:nvSpPr>
          <p:cNvPr id="2" name="Rectangle 1"/>
          <p:cNvSpPr/>
          <p:nvPr/>
        </p:nvSpPr>
        <p:spPr>
          <a:xfrm>
            <a:off x="9925904" y="4372490"/>
            <a:ext cx="1745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/>
              <a:t>Qayumabad</a:t>
            </a:r>
            <a:r>
              <a:rPr dirty="0" lang="en-US" sz="1400"/>
              <a:t> Fly Over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9850846" y="4898300"/>
            <a:ext cx="1862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 Kabab </a:t>
            </a:r>
            <a:r>
              <a:rPr dirty="0" err="1" lang="en-US" sz="1400"/>
              <a:t>jee</a:t>
            </a:r>
            <a:r>
              <a:rPr dirty="0" lang="en-US" sz="1400"/>
              <a:t> express way</a:t>
            </a:r>
          </a:p>
        </p:txBody>
      </p:sp>
      <p:sp>
        <p:nvSpPr>
          <p:cNvPr id="6" name="Down Arrow 5"/>
          <p:cNvSpPr/>
          <p:nvPr/>
        </p:nvSpPr>
        <p:spPr>
          <a:xfrm>
            <a:off x="3873670" y="2197051"/>
            <a:ext cx="335846" cy="36089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25904" y="6112793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Immediate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4774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70x10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971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1,200,000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Imtiaz</a:t>
            </a:r>
            <a:r>
              <a:rPr lang="en-US" sz="3600" b="1" dirty="0">
                <a:solidFill>
                  <a:srgbClr val="FF0000"/>
                </a:solidFill>
              </a:rPr>
              <a:t> Nazimabad Pedestrian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10130" y="4314207"/>
            <a:ext cx="1489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Imtiaz</a:t>
            </a:r>
            <a:r>
              <a:rPr lang="en-US" sz="1400" dirty="0"/>
              <a:t> Nazimabad</a:t>
            </a:r>
          </a:p>
          <a:p>
            <a:r>
              <a:rPr lang="en-US" sz="1400" dirty="0"/>
              <a:t> Pedestrian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10130" y="4913323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Lasbila</a:t>
            </a:r>
            <a:r>
              <a:rPr lang="en-US" sz="140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" y="934658"/>
            <a:ext cx="7849590" cy="5533412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939271" y="2291937"/>
            <a:ext cx="276469" cy="33714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25904" y="6112793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smtClean="0"/>
              <a:t>Immediate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98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70x10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971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 sz="1400"/>
              <a:t>1,200,000</a:t>
            </a:r>
            <a:endParaRPr dirty="0" lang="en-US" sz="14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err="1" lang="en-US" sz="3600">
                <a:solidFill>
                  <a:srgbClr val="FF0000"/>
                </a:solidFill>
              </a:rPr>
              <a:t>Imtiaz</a:t>
            </a:r>
            <a:r>
              <a:rPr b="1" dirty="0" lang="en-US" sz="3600">
                <a:solidFill>
                  <a:srgbClr val="FF0000"/>
                </a:solidFill>
              </a:rPr>
              <a:t> Nazimabad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10130" y="4314207"/>
            <a:ext cx="1489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/>
              <a:t>Imtiaz</a:t>
            </a:r>
            <a:r>
              <a:rPr dirty="0" lang="en-US" sz="1400"/>
              <a:t> Nazimabad</a:t>
            </a:r>
          </a:p>
        </p:txBody>
      </p:sp>
      <p:sp>
        <p:nvSpPr>
          <p:cNvPr id="5" name="Rectangle 4"/>
          <p:cNvSpPr/>
          <p:nvPr/>
        </p:nvSpPr>
        <p:spPr>
          <a:xfrm>
            <a:off x="9887105" y="4897618"/>
            <a:ext cx="2201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/>
              <a:t>Hyderi</a:t>
            </a:r>
            <a:r>
              <a:rPr dirty="0" lang="en-US" sz="1400"/>
              <a:t> Market ,Board office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 l="-575" t="113"/>
          <a:stretch/>
        </p:blipFill>
        <p:spPr>
          <a:xfrm>
            <a:off x="325924" y="787651"/>
            <a:ext cx="7724397" cy="59481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25904" y="6112793"/>
            <a:ext cx="1408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Immediate(hold)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18880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70x10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Gulshan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Chorangi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10130" y="4314207"/>
            <a:ext cx="14730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Gulshan</a:t>
            </a:r>
            <a:r>
              <a:rPr lang="en-US" sz="1400" dirty="0"/>
              <a:t> </a:t>
            </a:r>
            <a:r>
              <a:rPr lang="en-US" sz="1400" dirty="0" err="1"/>
              <a:t>Chorangi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0010130" y="4913323"/>
            <a:ext cx="912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Lucky one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4" y="783772"/>
            <a:ext cx="7683335" cy="5842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10130" y="5747414"/>
            <a:ext cx="1295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00,000</a:t>
            </a:r>
            <a:endParaRPr lang="en-US" sz="1400" dirty="0"/>
          </a:p>
        </p:txBody>
      </p:sp>
      <p:sp>
        <p:nvSpPr>
          <p:cNvPr id="7" name="Down Arrow 6"/>
          <p:cNvSpPr/>
          <p:nvPr/>
        </p:nvSpPr>
        <p:spPr>
          <a:xfrm>
            <a:off x="3776355" y="2280061"/>
            <a:ext cx="296882" cy="37276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25904" y="6112793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smtClean="0"/>
              <a:t>Immediate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186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60x10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err="1" lang="en-US" sz="3600">
                <a:solidFill>
                  <a:srgbClr val="FF0000"/>
                </a:solidFill>
              </a:rPr>
              <a:t>Gulshan</a:t>
            </a:r>
            <a:r>
              <a:rPr b="1" dirty="0" lang="en-US" sz="3600">
                <a:solidFill>
                  <a:srgbClr val="FF0000"/>
                </a:solidFill>
              </a:rPr>
              <a:t> Pedestrian </a:t>
            </a:r>
            <a:r>
              <a:rPr b="1" dirty="0" err="1" lang="en-US" sz="3600">
                <a:solidFill>
                  <a:srgbClr val="FF0000"/>
                </a:solidFill>
              </a:rPr>
              <a:t>Luckyone</a:t>
            </a:r>
            <a:endParaRPr b="1" dirty="0" lang="en-US" sz="36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10130" y="4314207"/>
            <a:ext cx="14730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/>
              <a:t>Gulshan</a:t>
            </a:r>
            <a:r>
              <a:rPr dirty="0" lang="en-US" sz="1400"/>
              <a:t> </a:t>
            </a:r>
            <a:r>
              <a:rPr dirty="0" err="1" lang="en-US" sz="1400"/>
              <a:t>Chorangi</a:t>
            </a:r>
            <a:endParaRPr dirty="0" lang="en-US" sz="1400"/>
          </a:p>
        </p:txBody>
      </p:sp>
      <p:sp>
        <p:nvSpPr>
          <p:cNvPr id="5" name="Rectangle 4"/>
          <p:cNvSpPr/>
          <p:nvPr/>
        </p:nvSpPr>
        <p:spPr>
          <a:xfrm>
            <a:off x="10010130" y="4913323"/>
            <a:ext cx="52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Nipa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10130" y="5747414"/>
            <a:ext cx="1295179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1400"/>
              <a:t>8</a:t>
            </a:r>
            <a:r>
              <a:rPr dirty="0" lang="en-US" smtClean="0" sz="1400"/>
              <a:t>00,000</a:t>
            </a:r>
            <a:endParaRPr dirty="0" 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" l="92" t="116"/>
          <a:stretch/>
        </p:blipFill>
        <p:spPr>
          <a:xfrm>
            <a:off x="208229" y="742385"/>
            <a:ext cx="8046829" cy="5902859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110273" y="2716040"/>
            <a:ext cx="316872" cy="58847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25904" y="6112793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10-8-2024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34151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70x10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3600">
                <a:solidFill>
                  <a:srgbClr val="FF0000"/>
                </a:solidFill>
              </a:rPr>
              <a:t>Civic Center Flyover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10130" y="4314207"/>
            <a:ext cx="1620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Civic Center Flyover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10130" y="4913323"/>
            <a:ext cx="1759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Urdu Science College.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"/>
          <a:stretch/>
        </p:blipFill>
        <p:spPr>
          <a:xfrm>
            <a:off x="8372104" y="1385909"/>
            <a:ext cx="3581400" cy="2330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2" y="646331"/>
            <a:ext cx="8034764" cy="602607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775295" y="2009869"/>
            <a:ext cx="362139" cy="50699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0130" y="5747414"/>
            <a:ext cx="1912696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1400"/>
              <a:t>800,000/each side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25904" y="6112793"/>
            <a:ext cx="1408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Immediate(hold)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19579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70x10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3600">
                <a:solidFill>
                  <a:srgbClr val="FF0000"/>
                </a:solidFill>
              </a:rPr>
              <a:t>Civic Center Flyover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10130" y="4929307"/>
            <a:ext cx="1620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Civic Center Flyover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10130" y="4406768"/>
            <a:ext cx="1759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Urdu Science College.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10130" y="5747414"/>
            <a:ext cx="1912696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1400"/>
              <a:t>800,000/each side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/>
          <a:stretch/>
        </p:blipFill>
        <p:spPr>
          <a:xfrm>
            <a:off x="212652" y="866902"/>
            <a:ext cx="7885216" cy="571202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963887" y="2006930"/>
            <a:ext cx="285008" cy="36435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25904" y="6112793"/>
            <a:ext cx="1408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Immediate(hold)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35696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70x10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Stadium Main Gate </a:t>
            </a:r>
            <a:r>
              <a:rPr lang="en-US" sz="3600" b="1" dirty="0" err="1">
                <a:solidFill>
                  <a:srgbClr val="FF0000"/>
                </a:solidFill>
              </a:rPr>
              <a:t>Dalmia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10130" y="4314207"/>
            <a:ext cx="2139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Stadium Main Gate </a:t>
            </a:r>
            <a:r>
              <a:rPr lang="en-US" sz="1400" dirty="0" err="1"/>
              <a:t>Dalmia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0010130" y="4913323"/>
            <a:ext cx="1135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Time Medico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10130" y="5747414"/>
            <a:ext cx="1295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800,000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0" y="814388"/>
            <a:ext cx="7825839" cy="566450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313217" y="1448788"/>
            <a:ext cx="273131" cy="34901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25904" y="6112793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 smtClean="0"/>
              <a:t>Immediate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467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326" y="122597"/>
            <a:ext cx="6020674" cy="799046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  <a:p>
            <a:r>
              <a:rPr b="1" dirty="0" lang="en-US" smtClean="0" sz="3200">
                <a:solidFill>
                  <a:srgbClr val="FF0000"/>
                </a:solidFill>
                <a:latin typeface="+mn-lt"/>
              </a:rPr>
              <a:t>Tariq </a:t>
            </a:r>
            <a:r>
              <a:rPr b="1" dirty="0" lang="en-US" sz="3200">
                <a:solidFill>
                  <a:srgbClr val="FF0000"/>
                </a:solidFill>
                <a:latin typeface="+mn-lt"/>
              </a:rPr>
              <a:t>Road ABL Roundabout Signal</a:t>
            </a:r>
          </a:p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28497" y="4285194"/>
            <a:ext cx="1200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/>
              <a:t>Bahadurabad</a:t>
            </a:r>
            <a:r>
              <a:rPr dirty="0" lang="en-US" sz="1400"/>
              <a:t> </a:t>
            </a:r>
          </a:p>
          <a:p>
            <a:endParaRPr dirty="0" lang="en-US" sz="1400"/>
          </a:p>
        </p:txBody>
      </p:sp>
      <p:sp>
        <p:nvSpPr>
          <p:cNvPr id="5" name="Rectangle 4"/>
          <p:cNvSpPr/>
          <p:nvPr/>
        </p:nvSpPr>
        <p:spPr>
          <a:xfrm>
            <a:off x="10010130" y="4938065"/>
            <a:ext cx="954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Tariq Road</a:t>
            </a:r>
          </a:p>
          <a:p>
            <a:endParaRPr dirty="0" lang="en-US" sz="1400"/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130x30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28497" y="5744143"/>
            <a:ext cx="1851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2.5 million(with Lights)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" l="49" r="27" t="130"/>
          <a:stretch/>
        </p:blipFill>
        <p:spPr>
          <a:xfrm>
            <a:off x="131169" y="1492892"/>
            <a:ext cx="8073957" cy="4904527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4833059" y="1836345"/>
            <a:ext cx="252919" cy="38910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400"/>
          </a:p>
        </p:txBody>
      </p:sp>
      <p:sp>
        <p:nvSpPr>
          <p:cNvPr id="6" name="Down Arrow 5"/>
          <p:cNvSpPr/>
          <p:nvPr/>
        </p:nvSpPr>
        <p:spPr>
          <a:xfrm>
            <a:off x="10321047" y="1410571"/>
            <a:ext cx="166105" cy="25904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1215336"/>
            <a:ext cx="3871610" cy="2524651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10038960" y="1313367"/>
            <a:ext cx="301558" cy="33074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400"/>
          </a:p>
        </p:txBody>
      </p:sp>
      <p:sp>
        <p:nvSpPr>
          <p:cNvPr id="19" name="Rectangle 18"/>
          <p:cNvSpPr/>
          <p:nvPr/>
        </p:nvSpPr>
        <p:spPr>
          <a:xfrm>
            <a:off x="9979933" y="6175456"/>
            <a:ext cx="1858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30-8-2024(extendable)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40918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70x10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614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3600">
                <a:solidFill>
                  <a:srgbClr val="FF0000"/>
                </a:solidFill>
              </a:rPr>
              <a:t>Millennium Mall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10130" y="4314207"/>
            <a:ext cx="1290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/>
              <a:t>Millenium</a:t>
            </a:r>
            <a:r>
              <a:rPr dirty="0" lang="en-US" sz="1400"/>
              <a:t> Mall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10130" y="4852273"/>
            <a:ext cx="1701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Airport Shara e </a:t>
            </a:r>
            <a:r>
              <a:rPr dirty="0" err="1" lang="en-US" sz="1400"/>
              <a:t>faisal</a:t>
            </a:r>
            <a:endParaRPr dirty="0" lang="en-US" sz="1400"/>
          </a:p>
          <a:p>
            <a:r>
              <a:rPr dirty="0" lang="en-US" sz="1400"/>
              <a:t> Both Sided Road.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10130" y="5747414"/>
            <a:ext cx="1295179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1400"/>
              <a:t>800,000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" t="25"/>
          <a:stretch/>
        </p:blipFill>
        <p:spPr>
          <a:xfrm>
            <a:off x="211906" y="582957"/>
            <a:ext cx="7966299" cy="6201788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687358" y="1484768"/>
            <a:ext cx="393589" cy="49794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25904" y="6112793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Immediate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17860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4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78F6AC-6E20-4358-A550-628F353FEED5}"/>
              </a:ext>
            </a:extLst>
          </p:cNvPr>
          <p:cNvSpPr txBox="1"/>
          <p:nvPr/>
        </p:nvSpPr>
        <p:spPr>
          <a:xfrm>
            <a:off x="1058450" y="2437303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Media </a:t>
            </a:r>
          </a:p>
        </p:txBody>
      </p:sp>
    </p:spTree>
    <p:extLst>
      <p:ext uri="{BB962C8B-B14F-4D97-AF65-F5344CB8AC3E}">
        <p14:creationId xmlns:p14="http://schemas.microsoft.com/office/powerpoint/2010/main" val="327614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78F6AC-6E20-4358-A550-628F353FEED5}"/>
              </a:ext>
            </a:extLst>
          </p:cNvPr>
          <p:cNvSpPr txBox="1"/>
          <p:nvPr/>
        </p:nvSpPr>
        <p:spPr>
          <a:xfrm>
            <a:off x="1058450" y="2437303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Lahore</a:t>
            </a:r>
          </a:p>
        </p:txBody>
      </p:sp>
    </p:spTree>
    <p:extLst>
      <p:ext uri="{BB962C8B-B14F-4D97-AF65-F5344CB8AC3E}">
        <p14:creationId xmlns:p14="http://schemas.microsoft.com/office/powerpoint/2010/main" val="6289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33354"/>
              </p:ext>
            </p:extLst>
          </p:nvPr>
        </p:nvGraphicFramePr>
        <p:xfrm>
          <a:off x="330380" y="5686708"/>
          <a:ext cx="11633019" cy="108404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9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9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8964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1068964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52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987">
                <a:tc>
                  <a:txBody>
                    <a:bodyPr/>
                    <a:lstStyle/>
                    <a:p>
                      <a:pPr algn="ctr" fontAlgn="ctr"/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SIZE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LOCATION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Duration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baseline="0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Time Slot 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Time Per Day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Brand Per Day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Each Brand Slot Per Day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Rate Per Slot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741" marR="2741" marT="274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588"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  <a:cs charset="0" pitchFamily="34" typeface="Calibri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lang="en-US" sz="1400">
                          <a:latin typeface="+mn-lt"/>
                        </a:rPr>
                        <a:t>3 x 6</a:t>
                      </a:r>
                      <a:endParaRPr b="1" baseline="0" dirty="0" i="0" kern="1200" kumimoji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z="1400">
                        <a:latin typeface="+mn-lt"/>
                        <a:cs charset="0" pitchFamily="34" typeface="Arial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r>
                        <a:rPr b="1" dirty="0" i="0" lang="en-US" sz="1400">
                          <a:latin typeface="+mn-lt"/>
                        </a:rPr>
                        <a:t>Noor Jahan Road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z="1400">
                          <a:latin typeface="+mn-lt"/>
                        </a:rPr>
                        <a:t>54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z="1400">
                          <a:latin typeface="+mn-lt"/>
                        </a:rPr>
                        <a:t>1 week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15 Sec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12 Hours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6 Slot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480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lang="en-GB" strike="noStrike" sz="1400" u="none">
                          <a:solidFill>
                            <a:schemeClr val="tx1"/>
                          </a:solidFill>
                          <a:latin typeface="+mn-lt"/>
                        </a:rPr>
                        <a:t>550,000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GB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9525" marR="9525" marT="95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descr="TimePhoto_20191003_124749.jpg" id="3" name="Picture 2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rcRect b="141"/>
          <a:stretch>
            <a:fillRect/>
          </a:stretch>
        </p:blipFill>
        <p:spPr>
          <a:xfrm>
            <a:off x="144379" y="858252"/>
            <a:ext cx="9986211" cy="4307306"/>
          </a:xfrm>
          <a:prstGeom prst="rect">
            <a:avLst/>
          </a:prstGeom>
        </p:spPr>
      </p:pic>
      <p:pic>
        <p:nvPicPr>
          <p:cNvPr descr="TimePhoto_20191001_174526.jpg" id="4" name="Picture 3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8488907" y="2494552"/>
            <a:ext cx="3474493" cy="2476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77887"/>
            <a:ext cx="6219099" cy="457200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b="1" dirty="0" lang="en-US" sz="3200">
                <a:solidFill>
                  <a:srgbClr val="FF0000"/>
                </a:solidFill>
                <a:latin typeface="+mn-lt"/>
              </a:rPr>
              <a:t>Noor Jahan Road ( Liberty )</a:t>
            </a:r>
            <a:endParaRPr b="1" dirty="0" lang="en-US" sz="1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077" y="5040377"/>
            <a:ext cx="10379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/>
              <a:t>GEOMAPPING </a:t>
            </a:r>
          </a:p>
          <a:p>
            <a:r>
              <a:rPr dirty="0" lang="en-US"/>
              <a:t>https://www.google.com/maps/d/edit?mid=1S5LwxGRoufbvZJYW8HFCDnql5xvveytc&amp;usp=sharing</a:t>
            </a:r>
          </a:p>
        </p:txBody>
      </p:sp>
    </p:spTree>
    <p:extLst>
      <p:ext uri="{BB962C8B-B14F-4D97-AF65-F5344CB8AC3E}">
        <p14:creationId xmlns:p14="http://schemas.microsoft.com/office/powerpoint/2010/main" val="18026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C:\Users\Zaryab\Desktop\Cap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660871"/>
            <a:ext cx="5638800" cy="61361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85015"/>
            <a:ext cx="555734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DD Block outside Gold Crest Mall</a:t>
            </a:r>
            <a:endParaRPr lang="pl-PL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40890"/>
              </p:ext>
            </p:extLst>
          </p:nvPr>
        </p:nvGraphicFramePr>
        <p:xfrm>
          <a:off x="228599" y="5714999"/>
          <a:ext cx="11597640" cy="108076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2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18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7954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943935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10750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3794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183794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311469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297914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15338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5497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056" marR="2056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2056" marR="2056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LOCATION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56" marR="2056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QTY</a:t>
                      </a:r>
                    </a:p>
                  </a:txBody>
                  <a:tcPr marL="2056" marR="2056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Duration</a:t>
                      </a:r>
                    </a:p>
                  </a:txBody>
                  <a:tcPr marL="2056" marR="2056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Time Slot </a:t>
                      </a:r>
                    </a:p>
                  </a:txBody>
                  <a:tcPr marL="2056" marR="2056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Total Time Per Day</a:t>
                      </a:r>
                    </a:p>
                  </a:txBody>
                  <a:tcPr marL="2056" marR="2056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Time Per Brand Per Day</a:t>
                      </a:r>
                    </a:p>
                  </a:txBody>
                  <a:tcPr marL="2056" marR="2056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Total Brand Per Day</a:t>
                      </a:r>
                    </a:p>
                  </a:txBody>
                  <a:tcPr marL="2056" marR="2056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Each Brand Slot Per Day</a:t>
                      </a:r>
                    </a:p>
                  </a:txBody>
                  <a:tcPr marL="2056" marR="2056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Rate Per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Slot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56" marR="2056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13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2056" marR="2056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x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56" marR="2056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 Block outside Gold Crest Mall</a:t>
                      </a:r>
                      <a:endParaRPr lang="pl-PL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week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Sec</a:t>
                      </a:r>
                    </a:p>
                  </a:txBody>
                  <a:tcPr marL="7144" marR="7144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Hours</a:t>
                      </a:r>
                    </a:p>
                  </a:txBody>
                  <a:tcPr marL="7144" marR="7144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Hours</a:t>
                      </a:r>
                    </a:p>
                  </a:txBody>
                  <a:tcPr marL="7144" marR="7144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Slot</a:t>
                      </a:r>
                    </a:p>
                  </a:txBody>
                  <a:tcPr marL="7144" marR="7144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marL="7144" marR="7144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600,000</a:t>
                      </a:r>
                    </a:p>
                  </a:txBody>
                  <a:tcPr marL="7144" marR="7144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488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830975"/>
              </p:ext>
            </p:extLst>
          </p:nvPr>
        </p:nvGraphicFramePr>
        <p:xfrm>
          <a:off x="330380" y="5686708"/>
          <a:ext cx="11633019" cy="108404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9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9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8964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1068964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52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987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SIZE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LOCATION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QTY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Duration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>
                          <a:solidFill>
                            <a:srgbClr val="FF0000"/>
                          </a:solidFill>
                        </a:rPr>
                        <a:t>Time Slot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Total Time Per Day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Total Brand Per Day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Each Brand Slot Per Day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Rate Per Slot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58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x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Iqbal Town Main Boulevard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Week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Sec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Hours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Slot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500,000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1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04080"/>
            <a:ext cx="5253135" cy="502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0000"/>
                </a:solidFill>
                <a:latin typeface="+mn-lt"/>
              </a:rPr>
              <a:t>Iqbal Town Main Boulevard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88" y="2519268"/>
            <a:ext cx="3767958" cy="3167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0" y="847775"/>
            <a:ext cx="7879080" cy="483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9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811530"/>
            <a:ext cx="7025640" cy="526923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12166"/>
              </p:ext>
            </p:extLst>
          </p:nvPr>
        </p:nvGraphicFramePr>
        <p:xfrm>
          <a:off x="330380" y="5686708"/>
          <a:ext cx="11633019" cy="108404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9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9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8964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1068964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52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987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SIZE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LOCATION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Duration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baseline="0" dirty="0">
                          <a:solidFill>
                            <a:srgbClr val="FF0000"/>
                          </a:solidFill>
                          <a:latin typeface="+mn-lt"/>
                        </a:rPr>
                        <a:t>Time Slot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Total Time Per Day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Total Brand Per Day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Each Brand Slot Per Day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Rate Per Slot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58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x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Shaukat</a:t>
                      </a: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Khanum</a:t>
                      </a: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Flyover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week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Sec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Hours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Slot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500,000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7821" y="38912"/>
            <a:ext cx="5282119" cy="485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Shaukat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Khanum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Flyover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0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5" y="559145"/>
            <a:ext cx="10759154" cy="593770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64011"/>
              </p:ext>
            </p:extLst>
          </p:nvPr>
        </p:nvGraphicFramePr>
        <p:xfrm>
          <a:off x="279490" y="5590804"/>
          <a:ext cx="11633019" cy="108404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9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9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8964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1068964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336207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52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987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SIZE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LOCATION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Duration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>
                          <a:solidFill>
                            <a:srgbClr val="FF0000"/>
                          </a:solidFill>
                          <a:latin typeface="+mn-lt"/>
                        </a:rPr>
                        <a:t>Time Slot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Total Time Per Day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Total Brand Per Day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Each Brand Slot Per Day</a:t>
                      </a: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Rate Per</a:t>
                      </a:r>
                      <a:r>
                        <a:rPr lang="en-US" sz="1400" b="1" u="none" strike="noStrike" baseline="0" dirty="0">
                          <a:solidFill>
                            <a:srgbClr val="FF0000"/>
                          </a:solidFill>
                          <a:latin typeface="+mn-lt"/>
                        </a:rPr>
                        <a:t> Slot</a:t>
                      </a:r>
                      <a:endParaRPr lang="en-US" sz="1400" b="1" dirty="0">
                        <a:latin typeface="+mn-lt"/>
                        <a:cs typeface="Carlito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58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x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1" marR="2741" marT="274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 Town Link Road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Week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Sec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Hours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Slot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600,000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20105"/>
            <a:ext cx="4717915" cy="492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0000"/>
                </a:solidFill>
                <a:latin typeface="+mn-lt"/>
              </a:rPr>
              <a:t>Model Town Link Road</a:t>
            </a:r>
          </a:p>
        </p:txBody>
      </p:sp>
    </p:spTree>
    <p:extLst>
      <p:ext uri="{BB962C8B-B14F-4D97-AF65-F5344CB8AC3E}">
        <p14:creationId xmlns:p14="http://schemas.microsoft.com/office/powerpoint/2010/main" val="387805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"/>
            <a:ext cx="12192000" cy="6888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r="42"/>
          <a:stretch/>
        </p:blipFill>
        <p:spPr>
          <a:xfrm>
            <a:off x="848712" y="612376"/>
            <a:ext cx="9837379" cy="587271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38417"/>
              </p:ext>
            </p:extLst>
          </p:nvPr>
        </p:nvGraphicFramePr>
        <p:xfrm>
          <a:off x="213360" y="5542384"/>
          <a:ext cx="10472731" cy="128564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2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6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6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8440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747739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8733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0510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038100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018010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091381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22903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4544">
                <a:tc>
                  <a:txBody>
                    <a:bodyPr/>
                    <a:lstStyle/>
                    <a:p>
                      <a:pPr algn="ctr" fontAlgn="ctr"/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SIZE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 LOCATION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Duration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baseline="0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Time Slot 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Time Per Day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Time Per Brand Per Day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Brand Per Day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Each Brand Slot Per Day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Rate Per </a:t>
                      </a:r>
                      <a:r>
                        <a:rPr b="1" dirty="0" lang="en-US" smtClean="0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Slot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460"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  <a:cs charset="0" pitchFamily="34" typeface="Calibri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kern="1200" lang="en-US" strike="noStrike" sz="1400" u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kern="1200" lang="en-US" strike="noStrike" sz="1400" u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x 6</a:t>
                      </a:r>
                    </a:p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kern="1200" lang="en-US" strike="noStrike" sz="1400" u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kern="1200" lang="en-US" smtClean="0" strike="noStrike" sz="1400" u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Doctor Hospital to G1 Market </a:t>
                      </a:r>
                      <a:endParaRPr b="1" dirty="0" i="0" kern="1200" lang="en-US" strike="noStrike" sz="1400" u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kern="1200" lang="en-US" strike="noStrike" sz="1400" u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b="1" dirty="0" i="0" kern="1200" lang="en-US" smtClean="0" strike="noStrike" sz="1400" u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b="1" dirty="0" i="0" kern="1200" lang="en-US" strike="noStrike" sz="1400" u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kern="1200" lang="en-US" smtClean="0" strike="noStrike" sz="1400" u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Week</a:t>
                      </a:r>
                      <a:endParaRPr b="1" dirty="0" i="0" kern="1200" lang="en-US" strike="noStrike" sz="1400" u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kern="1200" lang="en-US" strike="noStrike" sz="1400" u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Sec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kern="1200" lang="en-US" strike="noStrike" sz="1400" u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Hours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kern="1200" lang="en-US" strike="noStrike" sz="1400" u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Hours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kern="1200" lang="en-US" strike="noStrike" sz="1400" u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Slot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kern="1200" lang="en-US" strike="noStrike" sz="1400" u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kern="1200" lang="en-GB" smtClean="0" strike="noStrike" sz="1400" u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450,000</a:t>
                      </a:r>
                      <a:endParaRPr b="1" dirty="0" i="0" kern="1200" lang="en-GB" strike="noStrike" sz="1400" u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13360" y="-9953"/>
            <a:ext cx="3481562" cy="73205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b="1" dirty="0" lang="en-US" sz="360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360" y="-9953"/>
            <a:ext cx="6818376" cy="73205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b="1" dirty="0" lang="en-US" smtClean="0" sz="3600">
                <a:solidFill>
                  <a:srgbClr val="FF0000"/>
                </a:solidFill>
                <a:ea typeface="+mj-ea"/>
                <a:cs typeface="+mj-cs"/>
              </a:rPr>
              <a:t>Doctor Hospital to G1 Market </a:t>
            </a:r>
            <a:endParaRPr b="1" dirty="0" lang="en-US" sz="360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30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88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r="42"/>
          <a:stretch/>
        </p:blipFill>
        <p:spPr>
          <a:xfrm>
            <a:off x="774027" y="717861"/>
            <a:ext cx="9986749" cy="596188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31515"/>
              </p:ext>
            </p:extLst>
          </p:nvPr>
        </p:nvGraphicFramePr>
        <p:xfrm>
          <a:off x="213360" y="5542384"/>
          <a:ext cx="10547416" cy="113736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5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2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8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8556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911785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8224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825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110526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089035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167524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17942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4544">
                <a:tc>
                  <a:txBody>
                    <a:bodyPr/>
                    <a:lstStyle/>
                    <a:p>
                      <a:pPr algn="ctr" fontAlgn="ctr"/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SIZE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 LOCATION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Duration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baseline="0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Time Slot 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Time Per Day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Time Per Brand Per Day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Brand Per Day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Each Brand Slot Per Day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Rate Per </a:t>
                      </a:r>
                      <a:r>
                        <a:rPr b="1" dirty="0" lang="en-US" smtClean="0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Slot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460"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  <a:cs charset="0" pitchFamily="34" typeface="Calibri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z="1400">
                          <a:latin typeface="+mn-lt"/>
                        </a:rPr>
                        <a:t>3 x 6</a:t>
                      </a:r>
                      <a:endParaRPr b="1" baseline="0" dirty="0" kern="1200" kumimoji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1" lang="en-US" sz="1400">
                        <a:latin typeface="+mn-lt"/>
                        <a:cs charset="0" pitchFamily="34" typeface="Arial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defRPr/>
                      </a:pPr>
                      <a:r>
                        <a:rPr b="1" dirty="0" kern="1200" lang="en-US" smtClean="0" sz="1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G1 Market to </a:t>
                      </a:r>
                      <a:r>
                        <a:rPr b="1" dirty="0" err="1" kern="1200" lang="en-US" smtClean="0" sz="1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Khokar</a:t>
                      </a:r>
                      <a:r>
                        <a:rPr b="1" dirty="0" kern="1200" lang="en-US" smtClean="0" sz="1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Chowk  </a:t>
                      </a:r>
                      <a:endParaRPr b="1" dirty="0" kern="1200" lang="en-US" sz="1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z="1400">
                          <a:latin typeface="+mn-lt"/>
                        </a:rPr>
                        <a:t>4</a:t>
                      </a:r>
                      <a:r>
                        <a:rPr b="1" dirty="0" i="0" lang="en-US" smtClean="0" sz="1400">
                          <a:latin typeface="+mn-lt"/>
                        </a:rPr>
                        <a:t>0</a:t>
                      </a:r>
                      <a:endParaRPr b="1" dirty="0" i="0" lang="en-US" sz="1400">
                        <a:latin typeface="+mn-lt"/>
                      </a:endParaRP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1400">
                          <a:latin typeface="+mn-lt"/>
                          <a:cs typeface="Carlito"/>
                        </a:rPr>
                        <a:t>1</a:t>
                      </a:r>
                      <a:r>
                        <a:rPr b="1" baseline="0" dirty="0" lang="en-US" smtClean="0" sz="1400">
                          <a:latin typeface="+mn-lt"/>
                          <a:cs typeface="Carlito"/>
                        </a:rPr>
                        <a:t> Week</a:t>
                      </a:r>
                      <a:endParaRPr b="1" dirty="0" lang="en-US" sz="1400">
                        <a:latin typeface="+mn-lt"/>
                        <a:cs typeface="Carlito"/>
                      </a:endParaRP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15 Sec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12 Hours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2 Hours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6 Slot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480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lang="en-GB" smtClean="0" strike="noStrike" sz="1400" u="none">
                          <a:solidFill>
                            <a:schemeClr val="tx1"/>
                          </a:solidFill>
                          <a:latin typeface="+mn-lt"/>
                        </a:rPr>
                        <a:t>450,000</a:t>
                      </a:r>
                      <a:endParaRPr b="1" dirty="0" i="0" lang="en-GB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13360" y="-9953"/>
            <a:ext cx="6818376" cy="73205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b="1" dirty="0" lang="en-US" smtClean="0" sz="3600">
                <a:solidFill>
                  <a:srgbClr val="FF0000"/>
                </a:solidFill>
                <a:ea typeface="+mj-ea"/>
                <a:cs typeface="+mj-cs"/>
              </a:rPr>
              <a:t>G1 Market to </a:t>
            </a:r>
            <a:r>
              <a:rPr b="1" dirty="0" err="1" lang="en-US" smtClean="0" sz="3600">
                <a:solidFill>
                  <a:srgbClr val="FF0000"/>
                </a:solidFill>
                <a:ea typeface="+mj-ea"/>
                <a:cs typeface="+mj-cs"/>
              </a:rPr>
              <a:t>Khokar</a:t>
            </a:r>
            <a:r>
              <a:rPr b="1" dirty="0" lang="en-US" smtClean="0" sz="3600">
                <a:solidFill>
                  <a:srgbClr val="FF0000"/>
                </a:solidFill>
                <a:ea typeface="+mj-ea"/>
                <a:cs typeface="+mj-cs"/>
              </a:rPr>
              <a:t> Chowk  </a:t>
            </a:r>
            <a:endParaRPr b="1" dirty="0" lang="en-US" sz="360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124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0208" y="-14680"/>
            <a:ext cx="12192000" cy="799046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en-US" sz="3200">
                <a:solidFill>
                  <a:srgbClr val="FF0000"/>
                </a:solidFill>
                <a:latin typeface="Calibri (Body)"/>
              </a:rPr>
              <a:t>Hyper Star Dolmen Mall Clifton</a:t>
            </a:r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972" y="4377523"/>
            <a:ext cx="1996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Hyper Star Round About</a:t>
            </a:r>
          </a:p>
        </p:txBody>
      </p:sp>
      <p:sp>
        <p:nvSpPr>
          <p:cNvPr id="5" name="Rectangle 4"/>
          <p:cNvSpPr/>
          <p:nvPr/>
        </p:nvSpPr>
        <p:spPr>
          <a:xfrm>
            <a:off x="9925904" y="4875826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DHA\McDonalds</a:t>
            </a:r>
          </a:p>
          <a:p>
            <a:endParaRPr dirty="0" lang="en-US" sz="1400"/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75x30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28497" y="5744143"/>
            <a:ext cx="18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3,000,000(with Lights)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25904" y="611279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dirty="0" lang="en-US" sz="1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" l="118" t="15"/>
          <a:stretch/>
        </p:blipFill>
        <p:spPr>
          <a:xfrm>
            <a:off x="359923" y="799997"/>
            <a:ext cx="7681985" cy="5876592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3570050" y="1314742"/>
            <a:ext cx="379089" cy="47514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59" y="1098789"/>
            <a:ext cx="3973049" cy="269309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9943021" y="1718412"/>
            <a:ext cx="312005" cy="34046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899081" y="615518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24-8-2024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23722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r="42"/>
          <a:stretch/>
        </p:blipFill>
        <p:spPr>
          <a:xfrm>
            <a:off x="947927" y="804485"/>
            <a:ext cx="9837379" cy="587271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287488"/>
              </p:ext>
            </p:extLst>
          </p:nvPr>
        </p:nvGraphicFramePr>
        <p:xfrm>
          <a:off x="213360" y="5542384"/>
          <a:ext cx="10558272" cy="114414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4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6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2926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803901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915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75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101079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079770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157592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18795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4544">
                <a:tc>
                  <a:txBody>
                    <a:bodyPr/>
                    <a:lstStyle/>
                    <a:p>
                      <a:pPr algn="ctr" fontAlgn="ctr"/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SIZE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 LOCATION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Duration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baseline="0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Time Slot 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Time Per Day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Time Per Brand Per Day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Brand Per Day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Each Brand Slot Per Day</a:t>
                      </a: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Rate Per </a:t>
                      </a:r>
                      <a:r>
                        <a:rPr b="1" dirty="0" lang="en-US" smtClean="0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Slot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460"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  <a:cs charset="0" pitchFamily="34" typeface="Calibri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z="1400">
                          <a:latin typeface="+mn-lt"/>
                        </a:rPr>
                        <a:t>3 x 6</a:t>
                      </a:r>
                      <a:endParaRPr b="1" baseline="0" dirty="0" kern="1200" kumimoji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1" lang="en-US" sz="1400">
                        <a:latin typeface="+mn-lt"/>
                        <a:cs charset="0" pitchFamily="34" typeface="Arial"/>
                      </a:endParaRPr>
                    </a:p>
                  </a:txBody>
                  <a:tcPr anchor="ctr" marB="0" marL="2056" marR="2056" marT="2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r>
                        <a:rPr b="1" dirty="0" err="1" kern="1200" lang="en-US" smtClean="0" sz="1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Khokar</a:t>
                      </a:r>
                      <a:r>
                        <a:rPr b="1" dirty="0" kern="1200" lang="en-US" smtClean="0" sz="1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Chowk to Emporium Mall/Expo Center </a:t>
                      </a:r>
                      <a:endParaRPr b="1" dirty="0" kern="1200" lang="en-US" sz="1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z="1400">
                          <a:latin typeface="+mn-lt"/>
                        </a:rPr>
                        <a:t>50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mtClean="0" sz="1400">
                          <a:latin typeface="+mn-lt"/>
                        </a:rPr>
                        <a:t>1</a:t>
                      </a:r>
                      <a:r>
                        <a:rPr b="1" baseline="0" dirty="0" i="0" lang="en-US" smtClean="0" sz="1400">
                          <a:latin typeface="+mn-lt"/>
                        </a:rPr>
                        <a:t> Week</a:t>
                      </a:r>
                      <a:endParaRPr b="1" dirty="0" i="0" lang="en-US" sz="1400">
                        <a:latin typeface="+mn-lt"/>
                      </a:endParaRP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15 Sec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12 Hours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2 Hours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6 Slot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480</a:t>
                      </a: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lang="en-GB" smtClean="0" strike="noStrike" sz="1400" u="none">
                          <a:solidFill>
                            <a:schemeClr val="tx1"/>
                          </a:solidFill>
                          <a:latin typeface="+mn-lt"/>
                        </a:rPr>
                        <a:t>450,000</a:t>
                      </a:r>
                      <a:endParaRPr b="1" dirty="0" i="0" lang="en-GB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7144" marR="7144" marT="95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6200" y="172927"/>
            <a:ext cx="10796016" cy="73205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b="1" dirty="0" err="1" lang="en-US" smtClean="0" sz="3600">
                <a:solidFill>
                  <a:srgbClr val="FF0000"/>
                </a:solidFill>
                <a:ea typeface="+mj-ea"/>
                <a:cs typeface="+mj-cs"/>
              </a:rPr>
              <a:t>Khokar</a:t>
            </a:r>
            <a:r>
              <a:rPr b="1" dirty="0" lang="en-US" smtClean="0" sz="3600">
                <a:solidFill>
                  <a:srgbClr val="FF0000"/>
                </a:solidFill>
                <a:ea typeface="+mj-ea"/>
                <a:cs typeface="+mj-cs"/>
              </a:rPr>
              <a:t> Chowk to Emporium Mall/Expo Center </a:t>
            </a:r>
            <a:endParaRPr b="1" dirty="0" lang="en-US" sz="360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043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33" y="671272"/>
            <a:ext cx="10849338" cy="610275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017757"/>
              </p:ext>
            </p:extLst>
          </p:nvPr>
        </p:nvGraphicFramePr>
        <p:xfrm>
          <a:off x="213360" y="5629876"/>
          <a:ext cx="11108084" cy="114414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4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6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2926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803901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915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75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101079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079770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157592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24293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454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056" marR="2056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SIZE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LOCATION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Duration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>
                          <a:solidFill>
                            <a:srgbClr val="FF0000"/>
                          </a:solidFill>
                          <a:latin typeface="+mn-lt"/>
                        </a:rPr>
                        <a:t>Time Slot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Total Time Per Day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Time Per Brand Per Day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Total Brand Per Day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Each Brand Slot Per Day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Rate Per </a:t>
                      </a:r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Slot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4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2056" marR="2056" marT="274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</a:rPr>
                        <a:t>3 x 6</a:t>
                      </a:r>
                      <a:endParaRPr kumimoji="0" lang="en-US" sz="1400" b="1" kern="1200" baseline="0" dirty="0"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>
                        <a:latin typeface="+mn-lt"/>
                        <a:cs typeface="Arial" pitchFamily="34" charset="0"/>
                      </a:endParaRP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Electronics Abid Market to Mall Road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+mn-lt"/>
                        </a:rPr>
                        <a:t>36</a:t>
                      </a:r>
                      <a:endParaRPr lang="en-US" sz="1400" b="1" i="0" dirty="0">
                        <a:latin typeface="+mn-lt"/>
                      </a:endParaRP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1 Week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15 Sec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12 Hours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 Hours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6 Slot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480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375,000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13360" y="-9953"/>
            <a:ext cx="9666910" cy="73205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a typeface="+mj-ea"/>
                <a:cs typeface="+mj-cs"/>
              </a:rPr>
              <a:t>Electronics Abid Market to Mall Road</a:t>
            </a:r>
            <a:endParaRPr lang="en-US" sz="36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55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9" y="722104"/>
            <a:ext cx="10640470" cy="588112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80617"/>
              </p:ext>
            </p:extLst>
          </p:nvPr>
        </p:nvGraphicFramePr>
        <p:xfrm>
          <a:off x="213360" y="5636212"/>
          <a:ext cx="11108084" cy="113736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4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6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2926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803901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915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75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101079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079770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157592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24293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454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056" marR="2056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SIZE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LOCATION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Duration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>
                          <a:solidFill>
                            <a:srgbClr val="FF0000"/>
                          </a:solidFill>
                          <a:latin typeface="+mn-lt"/>
                        </a:rPr>
                        <a:t>Time Slot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Total Time Per Day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Time Per Brand Per Day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Total Brand Per Day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Each Brand Slot Per Day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Rate Per </a:t>
                      </a:r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Slot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4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2056" marR="2056" marT="274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</a:rPr>
                        <a:t>3 x 6</a:t>
                      </a:r>
                      <a:endParaRPr kumimoji="0" lang="en-US" sz="1400" b="1" kern="1200" baseline="0" dirty="0"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>
                        <a:latin typeface="+mn-lt"/>
                        <a:cs typeface="Arial" pitchFamily="34" charset="0"/>
                      </a:endParaRP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Punjab University </a:t>
                      </a:r>
                      <a:r>
                        <a:rPr lang="en-US" sz="1400" b="1" kern="120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To Canal</a:t>
                      </a:r>
                      <a:endParaRPr lang="en-US" sz="1400" b="1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+mn-lt"/>
                        </a:rPr>
                        <a:t>36</a:t>
                      </a:r>
                      <a:endParaRPr lang="en-US" sz="1400" b="1" i="0" dirty="0">
                        <a:latin typeface="+mn-lt"/>
                      </a:endParaRP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1 Week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15 Sec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12 Hours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 Hours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6 Slot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480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450,000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13360" y="-9953"/>
            <a:ext cx="9666910" cy="73205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a typeface="+mj-ea"/>
                <a:cs typeface="+mj-cs"/>
              </a:rPr>
              <a:t>Punjab University To Canal</a:t>
            </a:r>
            <a:endParaRPr lang="en-US" sz="36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746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" r="35"/>
          <a:stretch/>
        </p:blipFill>
        <p:spPr>
          <a:xfrm>
            <a:off x="353420" y="722104"/>
            <a:ext cx="10682715" cy="604933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276063"/>
              </p:ext>
            </p:extLst>
          </p:nvPr>
        </p:nvGraphicFramePr>
        <p:xfrm>
          <a:off x="301073" y="5540663"/>
          <a:ext cx="11108084" cy="131733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4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6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2926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803901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915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75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101079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079770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157592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24293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4372">
                <a:tc>
                  <a:txBody>
                    <a:bodyPr/>
                    <a:lstStyle/>
                    <a:p>
                      <a:pPr algn="ctr" fontAlgn="ctr"/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2056" marR="2056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SIZE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 LOCATION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anchor="ctr" marB="0" marL="2056" marR="2056" marT="2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Duration</a:t>
                      </a:r>
                    </a:p>
                  </a:txBody>
                  <a:tcPr anchor="ctr" marB="0" marL="2056" marR="2056" marT="2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baseline="0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Time Slot 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Time Per Day</a:t>
                      </a:r>
                    </a:p>
                  </a:txBody>
                  <a:tcPr anchor="ctr" marB="0" marL="2056" marR="2056" marT="2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Time Per Brand Per Day</a:t>
                      </a:r>
                    </a:p>
                  </a:txBody>
                  <a:tcPr anchor="ctr" marB="0" marL="2056" marR="2056" marT="2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Brand Per Day</a:t>
                      </a:r>
                    </a:p>
                  </a:txBody>
                  <a:tcPr anchor="ctr" marB="0" marL="2056" marR="2056" marT="2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Each Brand Slot Per Day</a:t>
                      </a:r>
                    </a:p>
                  </a:txBody>
                  <a:tcPr anchor="ctr" marB="0" marL="2056" marR="2056" marT="2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Rate Per </a:t>
                      </a:r>
                      <a:r>
                        <a:rPr b="1" dirty="0" lang="en-US" smtClean="0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Slot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056" marR="2056" marT="2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866"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  <a:cs charset="0" pitchFamily="34" typeface="Calibri"/>
                      </a:endParaRPr>
                    </a:p>
                  </a:txBody>
                  <a:tcPr anchor="ctr" marB="0" marL="2056" marR="2056" marT="2741"/>
                </a:tc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z="1400">
                          <a:latin typeface="+mn-lt"/>
                        </a:rPr>
                        <a:t>3 x 6</a:t>
                      </a:r>
                      <a:endParaRPr b="1" baseline="0" dirty="0" kern="1200" kumimoji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1" lang="en-US" sz="1400">
                        <a:latin typeface="+mn-lt"/>
                        <a:cs charset="0" pitchFamily="34" typeface="Arial"/>
                      </a:endParaRPr>
                    </a:p>
                  </a:txBody>
                  <a:tcPr anchor="ctr" marB="0" marL="2056" marR="2056" marT="274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lang="en-US" smtClean="0" sz="1400">
                          <a:latin typeface="+mn-lt"/>
                        </a:rPr>
                        <a:t>Pine Avenue Road(</a:t>
                      </a:r>
                      <a:r>
                        <a:rPr b="1" dirty="0" err="1" lang="en-US" smtClean="0" sz="1400">
                          <a:latin typeface="+mn-lt"/>
                        </a:rPr>
                        <a:t>Chattri</a:t>
                      </a:r>
                      <a:r>
                        <a:rPr b="1" dirty="0" lang="en-US" smtClean="0" sz="1400">
                          <a:latin typeface="+mn-lt"/>
                        </a:rPr>
                        <a:t> Chowk To Valencia)</a:t>
                      </a:r>
                    </a:p>
                  </a:txBody>
                  <a:tcPr anchor="ctr" marB="0" marL="7144" marR="7144" marT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mtClean="0" sz="1400">
                          <a:latin typeface="+mn-lt"/>
                        </a:rPr>
                        <a:t>68</a:t>
                      </a:r>
                      <a:endParaRPr b="1" dirty="0" i="0" lang="en-US" sz="1400">
                        <a:latin typeface="+mn-lt"/>
                      </a:endParaRPr>
                    </a:p>
                  </a:txBody>
                  <a:tcPr anchor="ctr" marB="0" marL="7144" marR="7144" marT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z="1400">
                          <a:latin typeface="+mn-lt"/>
                        </a:rPr>
                        <a:t>1 Week</a:t>
                      </a:r>
                    </a:p>
                  </a:txBody>
                  <a:tcPr anchor="ctr" marB="0" marL="7144" marR="7144" marT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15 Sec</a:t>
                      </a:r>
                    </a:p>
                  </a:txBody>
                  <a:tcPr anchor="ctr" marB="0" marL="7144" marR="7144" marT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12 Hours</a:t>
                      </a:r>
                    </a:p>
                  </a:txBody>
                  <a:tcPr anchor="ctr" marB="0" marL="7144" marR="7144" marT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2 Hours</a:t>
                      </a:r>
                    </a:p>
                  </a:txBody>
                  <a:tcPr anchor="ctr" marB="0" marL="7144" marR="7144" marT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6 Slot</a:t>
                      </a:r>
                    </a:p>
                  </a:txBody>
                  <a:tcPr anchor="ctr" marB="0" marL="7144" marR="7144" marT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480</a:t>
                      </a:r>
                    </a:p>
                  </a:txBody>
                  <a:tcPr anchor="ctr" marB="0" marL="7144" marR="7144" marT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lang="en-GB" smtClean="0" strike="noStrike" sz="1400" u="none">
                          <a:solidFill>
                            <a:schemeClr val="tx1"/>
                          </a:solidFill>
                          <a:latin typeface="+mn-lt"/>
                        </a:rPr>
                        <a:t>600,000</a:t>
                      </a:r>
                      <a:endParaRPr b="1" dirty="0" i="0" lang="en-GB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7144" marR="7144" marT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13360" y="-9953"/>
            <a:ext cx="9666910" cy="73205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b="1" dirty="0" lang="en-US" smtClean="0" sz="3600">
                <a:solidFill>
                  <a:srgbClr val="FF0000"/>
                </a:solidFill>
                <a:ea typeface="+mj-ea"/>
                <a:cs typeface="+mj-cs"/>
              </a:rPr>
              <a:t>Pine Avenue Road(</a:t>
            </a:r>
            <a:r>
              <a:rPr b="1" dirty="0" err="1" lang="en-US" smtClean="0" sz="3600">
                <a:solidFill>
                  <a:srgbClr val="FF0000"/>
                </a:solidFill>
                <a:ea typeface="+mj-ea"/>
                <a:cs typeface="+mj-cs"/>
              </a:rPr>
              <a:t>Chattri</a:t>
            </a:r>
            <a:r>
              <a:rPr b="1" dirty="0" lang="en-US" smtClean="0" sz="3600">
                <a:solidFill>
                  <a:srgbClr val="FF0000"/>
                </a:solidFill>
                <a:ea typeface="+mj-ea"/>
                <a:cs typeface="+mj-cs"/>
              </a:rPr>
              <a:t> Chowk To Valencia)</a:t>
            </a:r>
            <a:endParaRPr b="1" dirty="0" lang="en-US" sz="360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36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92480"/>
            <a:ext cx="6522720" cy="489204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923427"/>
              </p:ext>
            </p:extLst>
          </p:nvPr>
        </p:nvGraphicFramePr>
        <p:xfrm>
          <a:off x="213360" y="5542384"/>
          <a:ext cx="11108084" cy="113736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4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6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2926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803901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915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75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101079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079770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157592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24293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454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056" marR="2056" marT="2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SIZE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LOCATION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Duration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>
                          <a:solidFill>
                            <a:srgbClr val="FF0000"/>
                          </a:solidFill>
                          <a:latin typeface="+mn-lt"/>
                        </a:rPr>
                        <a:t>Time Slot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Total Time Per Day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Time Per Brand Per Day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Total Brand Per Day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Each Brand Slot Per Day</a:t>
                      </a: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Rate Per </a:t>
                      </a:r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Slot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4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2056" marR="2056" marT="274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</a:rPr>
                        <a:t>3 x 6</a:t>
                      </a:r>
                      <a:endParaRPr kumimoji="0" lang="en-US" sz="1400" b="1" kern="1200" baseline="0" dirty="0"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>
                        <a:latin typeface="+mn-lt"/>
                        <a:cs typeface="Arial" pitchFamily="34" charset="0"/>
                      </a:endParaRPr>
                    </a:p>
                  </a:txBody>
                  <a:tcPr marL="2056" marR="2056" marT="274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+mn-lt"/>
                        </a:rPr>
                        <a:t>Bharia</a:t>
                      </a:r>
                      <a:r>
                        <a:rPr lang="en-US" sz="1400" b="1" dirty="0">
                          <a:latin typeface="+mn-lt"/>
                        </a:rPr>
                        <a:t> Town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50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1 Week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15 Sec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12 Hours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 Hours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6 Slot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480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300,000</a:t>
                      </a:r>
                    </a:p>
                  </a:txBody>
                  <a:tcPr marL="7144" marR="714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13360" y="-9953"/>
            <a:ext cx="3481562" cy="73205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a typeface="+mj-ea"/>
                <a:cs typeface="+mj-cs"/>
              </a:rPr>
              <a:t>Bahria</a:t>
            </a:r>
            <a:r>
              <a:rPr lang="en-US" sz="3600" b="1" dirty="0">
                <a:solidFill>
                  <a:srgbClr val="FF0000"/>
                </a:solidFill>
                <a:ea typeface="+mj-ea"/>
                <a:cs typeface="+mj-cs"/>
              </a:rPr>
              <a:t> Town</a:t>
            </a:r>
          </a:p>
        </p:txBody>
      </p:sp>
    </p:spTree>
    <p:extLst>
      <p:ext uri="{BB962C8B-B14F-4D97-AF65-F5344CB8AC3E}">
        <p14:creationId xmlns:p14="http://schemas.microsoft.com/office/powerpoint/2010/main" val="19393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" r="31"/>
          <a:stretch/>
        </p:blipFill>
        <p:spPr>
          <a:xfrm>
            <a:off x="842866" y="661790"/>
            <a:ext cx="9850016" cy="590797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4299" y="5722001"/>
          <a:ext cx="11963401" cy="108404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9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9659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1099323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54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987">
                <a:tc>
                  <a:txBody>
                    <a:bodyPr/>
                    <a:lstStyle/>
                    <a:p>
                      <a:pPr algn="ctr" fontAlgn="ctr"/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SIZE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LOCATION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Duration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baseline="0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Time Slot 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Time Per Day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Brand Per Day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Each Brand Slot Per Day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Rate Per Slot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741" marR="2741" marT="274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588"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  <a:cs charset="0" pitchFamily="34" typeface="Calibri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lang="en-US" sz="1400">
                          <a:latin typeface="+mn-lt"/>
                        </a:rPr>
                        <a:t>40x20</a:t>
                      </a:r>
                      <a:endParaRPr b="1" baseline="0" dirty="0" i="0" kern="1200" kumimoji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z="1400">
                        <a:latin typeface="+mn-lt"/>
                        <a:cs charset="0" pitchFamily="34" typeface="Arial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mtClean="0" sz="1600">
                          <a:latin typeface="+mn-lt"/>
                        </a:rPr>
                        <a:t>Jail</a:t>
                      </a:r>
                      <a:r>
                        <a:rPr b="1" baseline="0" dirty="0" i="0" lang="en-US" smtClean="0" sz="1600">
                          <a:latin typeface="+mn-lt"/>
                        </a:rPr>
                        <a:t> Road </a:t>
                      </a:r>
                      <a:endParaRPr b="1" dirty="0" i="0" lang="en-US" sz="1600">
                        <a:latin typeface="+mn-lt"/>
                      </a:endParaRP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z="1400">
                          <a:latin typeface="+mn-lt"/>
                        </a:rPr>
                        <a:t>1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z="1400">
                          <a:latin typeface="+mn-lt"/>
                        </a:rPr>
                        <a:t>1 week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30 Sec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12 Hours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6 Slot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240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lang="en-GB" smtClean="0" strike="noStrike" sz="1400" u="none">
                          <a:solidFill>
                            <a:schemeClr val="tx1"/>
                          </a:solidFill>
                          <a:latin typeface="+mn-lt"/>
                        </a:rPr>
                        <a:t>400,000</a:t>
                      </a:r>
                      <a:endParaRPr b="1" dirty="0" i="0" lang="en-GB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GB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9525" marR="9525" marT="95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20105"/>
            <a:ext cx="6279502" cy="621580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b="1" dirty="0" lang="en-US" smtClean="0" sz="4000">
                <a:solidFill>
                  <a:srgbClr val="FF0000"/>
                </a:solidFill>
                <a:latin typeface="+mn-lt"/>
              </a:rPr>
              <a:t>Jail Road</a:t>
            </a:r>
            <a:endParaRPr b="1" dirty="0" lang="en-US" sz="40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60033" y="1026367"/>
            <a:ext cx="382555" cy="54117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6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" l="62" r="58"/>
          <a:stretch/>
        </p:blipFill>
        <p:spPr>
          <a:xfrm>
            <a:off x="567611" y="641685"/>
            <a:ext cx="10776857" cy="600984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288870"/>
              </p:ext>
            </p:extLst>
          </p:nvPr>
        </p:nvGraphicFramePr>
        <p:xfrm>
          <a:off x="114299" y="5722001"/>
          <a:ext cx="11963401" cy="108404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9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9659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1099323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54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987">
                <a:tc>
                  <a:txBody>
                    <a:bodyPr/>
                    <a:lstStyle/>
                    <a:p>
                      <a:pPr algn="ctr" fontAlgn="ctr"/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SIZE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LOCATION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Duration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baseline="0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Time Slot 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Time Per Day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Brand Per Day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Each Brand Slot Per Day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Rate Per Slot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741" marR="2741" marT="274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588"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  <a:cs charset="0" pitchFamily="34" typeface="Calibri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lang="en-US" sz="1400">
                          <a:latin typeface="+mn-lt"/>
                        </a:rPr>
                        <a:t>40x20</a:t>
                      </a:r>
                      <a:endParaRPr b="1" baseline="0" dirty="0" i="0" kern="1200" kumimoji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z="1400">
                        <a:latin typeface="+mn-lt"/>
                        <a:cs charset="0" pitchFamily="34" typeface="Arial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mtClean="0" sz="1600">
                          <a:latin typeface="+mn-lt"/>
                        </a:rPr>
                        <a:t>CBD</a:t>
                      </a:r>
                      <a:r>
                        <a:rPr b="1" baseline="0" dirty="0" i="0" lang="en-US" smtClean="0" sz="1600">
                          <a:latin typeface="+mn-lt"/>
                        </a:rPr>
                        <a:t> </a:t>
                      </a:r>
                      <a:r>
                        <a:rPr b="1" baseline="0" dirty="0" err="1" i="0" lang="en-US" smtClean="0" sz="1600">
                          <a:latin typeface="+mn-lt"/>
                        </a:rPr>
                        <a:t>Kalma</a:t>
                      </a:r>
                      <a:r>
                        <a:rPr b="1" baseline="0" dirty="0" i="0" lang="en-US" smtClean="0" sz="1600">
                          <a:latin typeface="+mn-lt"/>
                        </a:rPr>
                        <a:t> Chowk</a:t>
                      </a:r>
                      <a:endParaRPr b="1" dirty="0" i="0" lang="en-US" sz="1600">
                        <a:latin typeface="+mn-lt"/>
                      </a:endParaRP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z="1400">
                          <a:latin typeface="+mn-lt"/>
                        </a:rPr>
                        <a:t>1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z="1400">
                          <a:latin typeface="+mn-lt"/>
                        </a:rPr>
                        <a:t>1 week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30 Sec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12 Hours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6 Slot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240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i="0" lang="en-GB" smtClean="0" strike="noStrike" sz="1400" u="none">
                          <a:solidFill>
                            <a:schemeClr val="tx1"/>
                          </a:solidFill>
                          <a:latin typeface="+mn-lt"/>
                        </a:rPr>
                        <a:t>400,000</a:t>
                      </a:r>
                      <a:endParaRPr b="1" dirty="0" i="0" lang="en-GB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GB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9525" marR="9525" marT="95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20105"/>
            <a:ext cx="6279502" cy="621580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b="1" dirty="0" lang="en-US" smtClean="0" sz="3600">
                <a:solidFill>
                  <a:srgbClr val="FF0000"/>
                </a:solidFill>
                <a:latin typeface="+mn-lt"/>
              </a:rPr>
              <a:t>CBD </a:t>
            </a:r>
            <a:r>
              <a:rPr b="1" dirty="0" err="1" lang="en-US" smtClean="0" sz="3600">
                <a:solidFill>
                  <a:srgbClr val="FF0000"/>
                </a:solidFill>
                <a:latin typeface="+mn-lt"/>
              </a:rPr>
              <a:t>Kalma</a:t>
            </a:r>
            <a:r>
              <a:rPr b="1" dirty="0" lang="en-US" smtClean="0" sz="3600">
                <a:solidFill>
                  <a:srgbClr val="FF0000"/>
                </a:solidFill>
                <a:latin typeface="+mn-lt"/>
              </a:rPr>
              <a:t> Chowk</a:t>
            </a:r>
            <a:endParaRPr b="1" dirty="0" lang="en-US" sz="36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393094" y="1800808"/>
            <a:ext cx="391886" cy="57849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6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" r="49"/>
          <a:stretch/>
        </p:blipFill>
        <p:spPr>
          <a:xfrm>
            <a:off x="749559" y="573208"/>
            <a:ext cx="9346164" cy="620620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63979"/>
              </p:ext>
            </p:extLst>
          </p:nvPr>
        </p:nvGraphicFramePr>
        <p:xfrm>
          <a:off x="114299" y="5722001"/>
          <a:ext cx="11963401" cy="108404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99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9323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1099323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54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987">
                <a:tc>
                  <a:txBody>
                    <a:bodyPr/>
                    <a:lstStyle/>
                    <a:p>
                      <a:pPr algn="ctr" fontAlgn="ctr"/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SIZE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LOCATION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Duration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baseline="0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Time Slot 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Time Per Day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Brand Per Day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Each Brand Slot Per Day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Rate Per Slot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741" marR="2741" marT="274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588"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  <a:cs charset="0" pitchFamily="34" typeface="Calibri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lang="en-US" sz="1400">
                          <a:latin typeface="+mn-lt"/>
                        </a:rPr>
                        <a:t>50x20</a:t>
                      </a:r>
                      <a:endParaRPr b="1" baseline="0" dirty="0" i="0" kern="1200" kumimoji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z="1400">
                        <a:latin typeface="+mn-lt"/>
                        <a:cs charset="0" pitchFamily="34" typeface="Arial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r>
                        <a:rPr b="1" dirty="0" err="1" i="0" lang="en-US" sz="1400">
                          <a:latin typeface="+mn-lt"/>
                        </a:rPr>
                        <a:t>Wapda</a:t>
                      </a:r>
                      <a:r>
                        <a:rPr b="1" dirty="0" i="0" lang="en-US" sz="1400">
                          <a:latin typeface="+mn-lt"/>
                        </a:rPr>
                        <a:t> Town Round About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z="1400">
                          <a:latin typeface="+mn-lt"/>
                        </a:rPr>
                        <a:t>1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z="1400">
                          <a:latin typeface="+mn-lt"/>
                        </a:rPr>
                        <a:t>1 week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30 Sec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12 Hours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6 Slot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240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lang="en-GB" strike="noStrike" sz="1400" u="none">
                          <a:solidFill>
                            <a:schemeClr val="tx1"/>
                          </a:solidFill>
                          <a:latin typeface="+mn-lt"/>
                        </a:rPr>
                        <a:t>300,000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GB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9525" marR="9525" marT="95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20105"/>
            <a:ext cx="6615404" cy="621580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1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b="1" dirty="0" err="1" lang="en-US" sz="3600">
                <a:solidFill>
                  <a:srgbClr val="FF0000"/>
                </a:solidFill>
                <a:latin typeface="+mn-lt"/>
              </a:rPr>
              <a:t>Wapda</a:t>
            </a:r>
            <a:r>
              <a:rPr b="1" dirty="0" lang="en-US" sz="3600">
                <a:solidFill>
                  <a:srgbClr val="FF0000"/>
                </a:solidFill>
                <a:latin typeface="+mn-lt"/>
              </a:rPr>
              <a:t> Town Round About SMD </a:t>
            </a:r>
            <a:endParaRPr b="1" dirty="0" lang="en-US" sz="140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86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6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" r="38"/>
          <a:stretch/>
        </p:blipFill>
        <p:spPr>
          <a:xfrm>
            <a:off x="948350" y="751259"/>
            <a:ext cx="9996458" cy="59727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AC5064-2354-4427-98C7-AD677C32C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78801"/>
              </p:ext>
            </p:extLst>
          </p:nvPr>
        </p:nvGraphicFramePr>
        <p:xfrm>
          <a:off x="114299" y="5722001"/>
          <a:ext cx="11963401" cy="108404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9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9659">
                  <a:extLst>
                    <a:ext uri="{9D8B030D-6E8A-4147-A177-3AD203B41FA5}">
                      <a16:colId xmlns:a16="http://schemas.microsoft.com/office/drawing/2014/main" xmlns="" val="3830646781"/>
                    </a:ext>
                  </a:extLst>
                </a:gridCol>
                <a:gridCol w="1099323">
                  <a:extLst>
                    <a:ext uri="{9D8B030D-6E8A-4147-A177-3AD203B41FA5}">
                      <a16:colId xmlns:a16="http://schemas.microsoft.com/office/drawing/2014/main" xmlns="" val="1475876181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2398425376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2328391366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1654078691"/>
                    </a:ext>
                  </a:extLst>
                </a:gridCol>
                <a:gridCol w="1374156">
                  <a:extLst>
                    <a:ext uri="{9D8B030D-6E8A-4147-A177-3AD203B41FA5}">
                      <a16:colId xmlns:a16="http://schemas.microsoft.com/office/drawing/2014/main" xmlns="" val="4187306851"/>
                    </a:ext>
                  </a:extLst>
                </a:gridCol>
                <a:gridCol w="54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987">
                <a:tc>
                  <a:txBody>
                    <a:bodyPr/>
                    <a:lstStyle/>
                    <a:p>
                      <a:pPr algn="ctr" fontAlgn="ctr"/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SIZE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LOCATION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Duration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baseline="0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Time Slot </a:t>
                      </a:r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Time Per Day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Total Brand Per Day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Each Brand Slot Per Day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 dirty="0" i="0" lang="en-US" strike="noStrike" sz="1400" u="none">
                          <a:solidFill>
                            <a:srgbClr val="FF0000"/>
                          </a:solidFill>
                          <a:latin typeface="+mn-lt"/>
                        </a:rPr>
                        <a:t>Rate Per Slot</a:t>
                      </a: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fontAlgn="ctr"/>
                      <a:endParaRPr b="1" dirty="0" i="0" lang="en-US" strike="noStrike" sz="1400" u="non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marB="0" marL="2741" marR="2741" marT="274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588"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trike="noStrike" sz="1400" u="none">
                        <a:solidFill>
                          <a:schemeClr val="tx1"/>
                        </a:solidFill>
                        <a:latin typeface="+mn-lt"/>
                        <a:cs charset="0" pitchFamily="34" typeface="Calibri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lang="en-US" sz="1400">
                          <a:latin typeface="+mn-lt"/>
                        </a:rPr>
                        <a:t>4</a:t>
                      </a:r>
                      <a:r>
                        <a:rPr b="1" i="0" lang="en-US" sz="1400">
                          <a:latin typeface="+mn-lt"/>
                        </a:rPr>
                        <a:t>0x20</a:t>
                      </a:r>
                      <a:endParaRPr b="1" baseline="0" dirty="0" i="0" kern="1200" kumimoji="0" lang="en-US" sz="1400">
                        <a:latin typeface="+mn-lt"/>
                      </a:endParaRPr>
                    </a:p>
                    <a:p>
                      <a:pPr algn="ctr" defTabSz="914400" eaLnBrk="1" fontAlgn="ctr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US" sz="1400">
                        <a:latin typeface="+mn-lt"/>
                        <a:cs charset="0" pitchFamily="34" typeface="Arial"/>
                      </a:endParaRPr>
                    </a:p>
                  </a:txBody>
                  <a:tcPr anchor="ctr" marB="0" marL="2741" marR="2741" marT="2741"/>
                </a:tc>
                <a:tc>
                  <a:txBody>
                    <a:bodyPr/>
                    <a:lstStyle/>
                    <a:p>
                      <a:r>
                        <a:rPr b="1" dirty="0" err="1" i="0" lang="en-US" sz="1400">
                          <a:latin typeface="+mn-lt"/>
                        </a:rPr>
                        <a:t>Morr</a:t>
                      </a:r>
                      <a:r>
                        <a:rPr b="1" baseline="0" dirty="0" i="0" lang="en-US" sz="1400">
                          <a:latin typeface="+mn-lt"/>
                        </a:rPr>
                        <a:t> Chowk Signal </a:t>
                      </a:r>
                      <a:r>
                        <a:rPr b="1" baseline="0" dirty="0" err="1" i="0" lang="en-US" sz="1400">
                          <a:latin typeface="+mn-lt"/>
                        </a:rPr>
                        <a:t>Bahria</a:t>
                      </a:r>
                      <a:r>
                        <a:rPr b="1" baseline="0" dirty="0" i="0" lang="en-US" sz="1400">
                          <a:latin typeface="+mn-lt"/>
                        </a:rPr>
                        <a:t> Town</a:t>
                      </a:r>
                      <a:endParaRPr b="1" dirty="0" i="0" lang="en-US" sz="1400">
                        <a:latin typeface="+mn-lt"/>
                      </a:endParaRP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z="1400">
                          <a:latin typeface="+mn-lt"/>
                        </a:rPr>
                        <a:t>1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i="0" lang="en-US" sz="1400">
                          <a:latin typeface="+mn-lt"/>
                        </a:rPr>
                        <a:t>1 week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30 Sec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12 Hours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6 Slot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baseline="0" dirty="0" i="0" lang="en-US" sz="1400">
                          <a:solidFill>
                            <a:schemeClr val="tx1"/>
                          </a:solidFill>
                          <a:latin typeface="+mn-lt"/>
                        </a:rPr>
                        <a:t>240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i="0" lang="en-GB" strike="noStrike" sz="1400" u="none">
                          <a:solidFill>
                            <a:schemeClr val="tx1"/>
                          </a:solidFill>
                          <a:latin typeface="+mn-lt"/>
                        </a:rPr>
                        <a:t>300,000</a:t>
                      </a:r>
                    </a:p>
                  </a:txBody>
                  <a:tcPr anchor="ctr" marB="0" marL="9525" marR="9525" marT="9525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0" lang="en-GB" strike="noStrike" sz="140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marB="0" marL="9525" marR="9525" marT="95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20105"/>
            <a:ext cx="6279502" cy="621580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b="1" dirty="0" err="1" lang="en-US" sz="2400">
                <a:solidFill>
                  <a:srgbClr val="FF0000"/>
                </a:solidFill>
                <a:latin typeface="+mn-lt"/>
              </a:rPr>
              <a:t>Morr</a:t>
            </a:r>
            <a:r>
              <a:rPr b="1" dirty="0" lang="en-US" sz="2400">
                <a:solidFill>
                  <a:srgbClr val="FF0000"/>
                </a:solidFill>
                <a:latin typeface="+mn-lt"/>
              </a:rPr>
              <a:t> Chowk Signal </a:t>
            </a:r>
            <a:r>
              <a:rPr b="1" dirty="0" err="1" lang="en-US" sz="2400">
                <a:solidFill>
                  <a:srgbClr val="FF0000"/>
                </a:solidFill>
                <a:latin typeface="+mn-lt"/>
              </a:rPr>
              <a:t>Bahria</a:t>
            </a:r>
            <a:r>
              <a:rPr b="1" dirty="0" lang="en-US" sz="2400">
                <a:solidFill>
                  <a:srgbClr val="FF0000"/>
                </a:solidFill>
                <a:latin typeface="+mn-lt"/>
              </a:rPr>
              <a:t> Town SMD</a:t>
            </a:r>
          </a:p>
        </p:txBody>
      </p:sp>
      <p:sp>
        <p:nvSpPr>
          <p:cNvPr id="4" name="Down Arrow 3"/>
          <p:cNvSpPr/>
          <p:nvPr/>
        </p:nvSpPr>
        <p:spPr>
          <a:xfrm>
            <a:off x="6441748" y="2867608"/>
            <a:ext cx="347312" cy="31282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9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78F6AC-6E20-4358-A550-628F353FEED5}"/>
              </a:ext>
            </a:extLst>
          </p:cNvPr>
          <p:cNvSpPr txBox="1"/>
          <p:nvPr/>
        </p:nvSpPr>
        <p:spPr>
          <a:xfrm>
            <a:off x="1058450" y="2437303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Media </a:t>
            </a:r>
          </a:p>
        </p:txBody>
      </p:sp>
    </p:spTree>
    <p:extLst>
      <p:ext uri="{BB962C8B-B14F-4D97-AF65-F5344CB8AC3E}">
        <p14:creationId xmlns:p14="http://schemas.microsoft.com/office/powerpoint/2010/main" val="2585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0208" y="-14680"/>
            <a:ext cx="12192000" cy="799046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972" y="4377523"/>
            <a:ext cx="705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Airport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9925904" y="4875826"/>
            <a:ext cx="691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Saddar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30x90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28497" y="5744143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22,00,000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208" y="112734"/>
            <a:ext cx="7427934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en-US" sz="2400">
                <a:solidFill>
                  <a:srgbClr val="FF0000"/>
                </a:solidFill>
              </a:rPr>
              <a:t>Shah re Faisal Airport to Saddar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 l="20" r="19"/>
          <a:stretch/>
        </p:blipFill>
        <p:spPr>
          <a:xfrm>
            <a:off x="100208" y="918078"/>
            <a:ext cx="8176046" cy="55335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76" y="1241882"/>
            <a:ext cx="3799989" cy="2527165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4847287" y="1507873"/>
            <a:ext cx="289249" cy="32657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9739248" y="1325496"/>
            <a:ext cx="289249" cy="32657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28497" y="6147182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20-8-2024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18194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78F6AC-6E20-4358-A550-628F353FEED5}"/>
              </a:ext>
            </a:extLst>
          </p:cNvPr>
          <p:cNvSpPr txBox="1"/>
          <p:nvPr/>
        </p:nvSpPr>
        <p:spPr>
          <a:xfrm>
            <a:off x="1295400" y="2381320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Lahore 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0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325236" y="1370030"/>
            <a:ext cx="7976554" cy="52080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" r="20"/>
          <a:stretch/>
        </p:blipFill>
        <p:spPr>
          <a:xfrm>
            <a:off x="38101" y="5021675"/>
            <a:ext cx="2987843" cy="17527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83329" y="4281092"/>
            <a:ext cx="988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Khalid Butt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11279" y="5404124"/>
            <a:ext cx="2406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183x32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18737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6</a:t>
            </a:r>
            <a:r>
              <a:rPr dirty="0" lang="en-US" smtClean="0" sz="1400"/>
              <a:t> </a:t>
            </a:r>
            <a:r>
              <a:rPr dirty="0" lang="en-US" sz="1400"/>
              <a:t>Million(with Lights)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21803" y="4938063"/>
            <a:ext cx="1380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/>
              <a:t>Firdouse</a:t>
            </a:r>
            <a:r>
              <a:rPr dirty="0" lang="en-US" sz="1400"/>
              <a:t> Market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9251" y="93844"/>
            <a:ext cx="6166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US" sz="2800">
                <a:solidFill>
                  <a:srgbClr val="FF0000"/>
                </a:solidFill>
              </a:rPr>
              <a:t>Jinnah Flyover Vinyl Panel </a:t>
            </a:r>
            <a:r>
              <a:rPr b="1" lang="en-US" sz="2800">
                <a:solidFill>
                  <a:srgbClr val="FF0000"/>
                </a:solidFill>
              </a:rPr>
              <a:t>U Shape </a:t>
            </a:r>
            <a:r>
              <a:rPr b="1" dirty="0" lang="en-US" sz="1100">
                <a:solidFill>
                  <a:srgbClr val="FF0000"/>
                </a:solidFill>
              </a:rPr>
              <a:t>(with Lights)</a:t>
            </a:r>
            <a:endParaRPr b="1" dirty="0" lang="en-US" sz="280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1" y="716027"/>
            <a:ext cx="1009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/>
              <a:t>GEOMAPPING </a:t>
            </a:r>
          </a:p>
          <a:p>
            <a:r>
              <a:rPr dirty="0" lang="en-US"/>
              <a:t>https://www.google.com/maps/d/edit?mid=1S5LwxGRoufbvZJYW8HFCDnql5xvveytc&amp;usp=sharing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" l="75"/>
          <a:stretch/>
        </p:blipFill>
        <p:spPr>
          <a:xfrm>
            <a:off x="8301790" y="1428249"/>
            <a:ext cx="3793251" cy="235454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806890" y="2146041"/>
            <a:ext cx="382555" cy="45947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860302" y="6147182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15-8-2024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4526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73190" y="5006728"/>
            <a:ext cx="988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Khalid Butt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11279" y="5404124"/>
            <a:ext cx="2406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90x30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18737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3.5 </a:t>
            </a:r>
            <a:r>
              <a:rPr lang="en-US" sz="1400" dirty="0"/>
              <a:t>Million(with Lights)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40819" y="4384469"/>
            <a:ext cx="1291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Firdous</a:t>
            </a:r>
            <a:r>
              <a:rPr lang="en-US" sz="1400" dirty="0" smtClean="0"/>
              <a:t> </a:t>
            </a:r>
            <a:r>
              <a:rPr lang="en-US" sz="1400" dirty="0"/>
              <a:t>Market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9251" y="93844"/>
            <a:ext cx="3206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Jinnah </a:t>
            </a:r>
            <a:r>
              <a:rPr lang="en-US" sz="2800" b="1" dirty="0" smtClean="0">
                <a:solidFill>
                  <a:srgbClr val="FF0000"/>
                </a:solidFill>
              </a:rPr>
              <a:t>Flyover  </a:t>
            </a:r>
            <a:r>
              <a:rPr lang="en-US" sz="1100" b="1" dirty="0" smtClean="0">
                <a:solidFill>
                  <a:srgbClr val="FF0000"/>
                </a:solidFill>
              </a:rPr>
              <a:t>(</a:t>
            </a:r>
            <a:r>
              <a:rPr lang="en-US" sz="1100" b="1" dirty="0">
                <a:solidFill>
                  <a:srgbClr val="FF0000"/>
                </a:solidFill>
              </a:rPr>
              <a:t>with Lights)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13623" y="6180271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21-8-2024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617064"/>
            <a:ext cx="8059990" cy="604499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797559" y="2528596"/>
            <a:ext cx="391886" cy="55050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21803" y="4393367"/>
            <a:ext cx="988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Khalid Butt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11279" y="5404124"/>
            <a:ext cx="2406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45x30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18737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1,700,000(with </a:t>
            </a:r>
            <a:r>
              <a:rPr lang="en-US" sz="1400" dirty="0"/>
              <a:t>Lights)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96448" y="4898745"/>
            <a:ext cx="1291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Firdous</a:t>
            </a:r>
            <a:r>
              <a:rPr lang="en-US" sz="1400" dirty="0" smtClean="0"/>
              <a:t> </a:t>
            </a:r>
            <a:r>
              <a:rPr lang="en-US" sz="1400" dirty="0"/>
              <a:t>Market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9251" y="93844"/>
            <a:ext cx="3206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Jinnah </a:t>
            </a:r>
            <a:r>
              <a:rPr lang="en-US" sz="2800" b="1" dirty="0" smtClean="0">
                <a:solidFill>
                  <a:srgbClr val="FF0000"/>
                </a:solidFill>
              </a:rPr>
              <a:t>Flyover </a:t>
            </a:r>
            <a:r>
              <a:rPr lang="en-US" sz="1100" b="1" dirty="0" smtClean="0">
                <a:solidFill>
                  <a:srgbClr val="FF0000"/>
                </a:solidFill>
              </a:rPr>
              <a:t>(</a:t>
            </a:r>
            <a:r>
              <a:rPr lang="en-US" sz="1100" b="1" dirty="0">
                <a:solidFill>
                  <a:srgbClr val="FF0000"/>
                </a:solidFill>
              </a:rPr>
              <a:t>with Lights)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13623" y="6180271"/>
            <a:ext cx="10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4-08-2024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" y="617063"/>
            <a:ext cx="8229790" cy="617234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6885992" y="1632857"/>
            <a:ext cx="391886" cy="43853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3" y="850231"/>
            <a:ext cx="7700210" cy="57751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44590" y="2323476"/>
            <a:ext cx="3947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GEOMAPPING </a:t>
            </a:r>
          </a:p>
          <a:p>
            <a:r>
              <a:rPr lang="en-US" dirty="0"/>
              <a:t>https://www.google.com/maps/d/edit?mid=1S5LwxGRoufbvZJYW8HFCDnql5xvveytc&amp;usp=sharing</a:t>
            </a:r>
          </a:p>
        </p:txBody>
      </p:sp>
      <p:sp>
        <p:nvSpPr>
          <p:cNvPr id="7" name="Down Arrow 6"/>
          <p:cNvSpPr/>
          <p:nvPr/>
        </p:nvSpPr>
        <p:spPr>
          <a:xfrm>
            <a:off x="4291253" y="1114136"/>
            <a:ext cx="508000" cy="45319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60193" y="4321884"/>
            <a:ext cx="1300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Liberty Market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81276" y="4904520"/>
            <a:ext cx="2297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M </a:t>
            </a:r>
            <a:r>
              <a:rPr lang="en-US" sz="1400" dirty="0" err="1"/>
              <a:t>M</a:t>
            </a:r>
            <a:r>
              <a:rPr lang="en-US" sz="1400" dirty="0"/>
              <a:t> </a:t>
            </a:r>
            <a:r>
              <a:rPr lang="en-US" sz="1400" dirty="0" err="1"/>
              <a:t>Alam</a:t>
            </a:r>
            <a:r>
              <a:rPr lang="en-US" sz="1400" dirty="0"/>
              <a:t> road, Mini market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90X32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914711" y="5748765"/>
            <a:ext cx="1715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4</a:t>
            </a:r>
            <a:r>
              <a:rPr lang="en-US" sz="1400" smtClean="0"/>
              <a:t> </a:t>
            </a:r>
            <a:r>
              <a:rPr lang="en-US" sz="1400" dirty="0"/>
              <a:t>million(with Lights)</a:t>
            </a:r>
          </a:p>
        </p:txBody>
      </p:sp>
      <p:sp>
        <p:nvSpPr>
          <p:cNvPr id="9" name="Rectangle 8"/>
          <p:cNvSpPr/>
          <p:nvPr/>
        </p:nvSpPr>
        <p:spPr>
          <a:xfrm>
            <a:off x="9936917" y="6137534"/>
            <a:ext cx="10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31-12-2024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578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cs typeface="Times New Roman" pitchFamily="18" charset="0"/>
              </a:rPr>
              <a:t>Hussain Chowk Roundabout Vinyl Panel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7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60193" y="4321884"/>
            <a:ext cx="1621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lang="en-US" smtClean="0" sz="1400"/>
              <a:t>MM </a:t>
            </a:r>
            <a:r>
              <a:rPr dirty="0" err="1" lang="en-US" sz="1400"/>
              <a:t>alam</a:t>
            </a:r>
            <a:r>
              <a:rPr dirty="0" lang="en-US" sz="1400"/>
              <a:t> road and </a:t>
            </a:r>
            <a:endParaRPr dirty="0" lang="en-US" smtClean="0" sz="1400"/>
          </a:p>
          <a:p>
            <a:pPr>
              <a:defRPr/>
            </a:pPr>
            <a:r>
              <a:rPr dirty="0" err="1" lang="en-US" smtClean="0" sz="1400"/>
              <a:t>Kasuri</a:t>
            </a:r>
            <a:r>
              <a:rPr dirty="0" lang="en-US" smtClean="0" sz="1400"/>
              <a:t> </a:t>
            </a:r>
            <a:r>
              <a:rPr dirty="0" lang="en-US" sz="1400"/>
              <a:t>road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81276" y="4904520"/>
            <a:ext cx="2228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lang="en-US" smtClean="0" sz="1400"/>
              <a:t>Liberty </a:t>
            </a:r>
            <a:r>
              <a:rPr dirty="0" lang="en-US" sz="1400"/>
              <a:t>chowk and </a:t>
            </a:r>
            <a:r>
              <a:rPr dirty="0" err="1" lang="en-US" smtClean="0" sz="1400"/>
              <a:t>Firdouse</a:t>
            </a:r>
            <a:r>
              <a:rPr dirty="0" lang="en-US" smtClean="0" sz="1400"/>
              <a:t> </a:t>
            </a:r>
          </a:p>
          <a:p>
            <a:pPr>
              <a:defRPr/>
            </a:pPr>
            <a:r>
              <a:rPr dirty="0" lang="en-US" smtClean="0" sz="1400"/>
              <a:t>market</a:t>
            </a:r>
            <a:endParaRPr dirty="0" lang="en-US" sz="1400"/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dirty="0" lang="en-US" sz="1400"/>
              <a:t>6</a:t>
            </a:r>
            <a:r>
              <a:rPr dirty="0" lang="en-US" smtClean="0" sz="1400"/>
              <a:t>0 x 20 </a:t>
            </a:r>
            <a:endParaRPr dirty="0" lang="en-US" sz="1400"/>
          </a:p>
        </p:txBody>
      </p:sp>
      <p:sp>
        <p:nvSpPr>
          <p:cNvPr id="6" name="Rectangle 5"/>
          <p:cNvSpPr/>
          <p:nvPr/>
        </p:nvSpPr>
        <p:spPr>
          <a:xfrm>
            <a:off x="9914711" y="5748765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1,800,000</a:t>
            </a:r>
            <a:endParaRPr dirty="0" lang="en-US" sz="1400"/>
          </a:p>
        </p:txBody>
      </p:sp>
      <p:sp>
        <p:nvSpPr>
          <p:cNvPr id="9" name="Rectangle 8"/>
          <p:cNvSpPr/>
          <p:nvPr/>
        </p:nvSpPr>
        <p:spPr>
          <a:xfrm>
            <a:off x="9936917" y="613753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25-8-2024</a:t>
            </a:r>
            <a:endParaRPr dirty="0"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0" y="25781"/>
            <a:ext cx="5486400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en-GB" sz="2400">
                <a:solidFill>
                  <a:srgbClr val="FF0000"/>
                </a:solidFill>
                <a:cs charset="0" pitchFamily="18" typeface="Times New Roman"/>
              </a:rPr>
              <a:t>Hussain Chowk </a:t>
            </a:r>
            <a:r>
              <a:rPr b="1" dirty="0" lang="en-GB" smtClean="0" sz="2400">
                <a:solidFill>
                  <a:srgbClr val="FF0000"/>
                </a:solidFill>
                <a:cs charset="0" pitchFamily="18" typeface="Times New Roman"/>
              </a:rPr>
              <a:t>Roundabout</a:t>
            </a:r>
            <a:endParaRPr dirty="0" lang="en-US" sz="2400"/>
          </a:p>
        </p:txBody>
      </p:sp>
      <p:pic>
        <p:nvPicPr>
          <p:cNvPr id="14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"/>
          <a:stretch/>
        </p:blipFill>
        <p:spPr bwMode="auto">
          <a:xfrm>
            <a:off x="210848" y="487446"/>
            <a:ext cx="7869461" cy="618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433665" y="1390259"/>
            <a:ext cx="242036" cy="40924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1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7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idx="4294967295" type="title"/>
          </p:nvPr>
        </p:nvSpPr>
        <p:spPr>
          <a:xfrm>
            <a:off x="50847" y="65048"/>
            <a:ext cx="6214780" cy="474527"/>
          </a:xfrm>
        </p:spPr>
        <p:txBody>
          <a:bodyPr>
            <a:noAutofit/>
          </a:bodyPr>
          <a:lstStyle/>
          <a:p>
            <a:r>
              <a:rPr b="1" dirty="0" lang="en-US" sz="2800">
                <a:solidFill>
                  <a:srgbClr val="FF0000"/>
                </a:solidFill>
                <a:latin typeface="+mn-lt"/>
              </a:rPr>
              <a:t>DHA </a:t>
            </a:r>
            <a:r>
              <a:rPr b="1" dirty="0" err="1" lang="en-US" sz="2800">
                <a:solidFill>
                  <a:srgbClr val="FF0000"/>
                </a:solidFill>
                <a:latin typeface="+mn-lt"/>
              </a:rPr>
              <a:t>Khayaban</a:t>
            </a:r>
            <a:r>
              <a:rPr b="1" dirty="0" lang="en-US" sz="2800">
                <a:solidFill>
                  <a:srgbClr val="FF0000"/>
                </a:solidFill>
                <a:latin typeface="+mn-lt"/>
              </a:rPr>
              <a:t> e Iqbal Signal</a:t>
            </a:r>
          </a:p>
        </p:txBody>
      </p:sp>
      <p:sp>
        <p:nvSpPr>
          <p:cNvPr id="5" name="Rectangle 4"/>
          <p:cNvSpPr/>
          <p:nvPr/>
        </p:nvSpPr>
        <p:spPr>
          <a:xfrm>
            <a:off x="9960193" y="4321884"/>
            <a:ext cx="1090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lang="en-US" sz="1400"/>
              <a:t>Walton road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81276" y="4904520"/>
            <a:ext cx="1655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err="1" lang="en-US" sz="1400"/>
              <a:t>Khayaban</a:t>
            </a:r>
            <a:r>
              <a:rPr dirty="0" lang="en-US" sz="1400"/>
              <a:t> e Iqbal XX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dirty="0" lang="en-US" sz="1400"/>
              <a:t>120X40</a:t>
            </a:r>
          </a:p>
          <a:p>
            <a:pPr>
              <a:defRPr/>
            </a:pPr>
            <a:endParaRPr dirty="0" lang="en-US" sz="1400"/>
          </a:p>
        </p:txBody>
      </p:sp>
      <p:sp>
        <p:nvSpPr>
          <p:cNvPr id="6" name="Rectangle 5"/>
          <p:cNvSpPr/>
          <p:nvPr/>
        </p:nvSpPr>
        <p:spPr>
          <a:xfrm>
            <a:off x="9914711" y="5748765"/>
            <a:ext cx="1851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5.5 </a:t>
            </a:r>
            <a:r>
              <a:rPr dirty="0" lang="en-US" sz="1400"/>
              <a:t>million(with Lights)</a:t>
            </a:r>
          </a:p>
        </p:txBody>
      </p:sp>
      <p:sp>
        <p:nvSpPr>
          <p:cNvPr id="9" name="Rectangle 8"/>
          <p:cNvSpPr/>
          <p:nvPr/>
        </p:nvSpPr>
        <p:spPr>
          <a:xfrm>
            <a:off x="9936917" y="6137534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Immediate</a:t>
            </a:r>
            <a:endParaRPr dirty="0" 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 l="33" r="4"/>
          <a:stretch/>
        </p:blipFill>
        <p:spPr>
          <a:xfrm>
            <a:off x="8297694" y="1225686"/>
            <a:ext cx="3769565" cy="2570495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0077855" y="1459149"/>
            <a:ext cx="321013" cy="33074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" l="80" r="90"/>
          <a:stretch/>
        </p:blipFill>
        <p:spPr>
          <a:xfrm>
            <a:off x="50847" y="604622"/>
            <a:ext cx="8256009" cy="6164228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601183" y="1459149"/>
            <a:ext cx="330740" cy="52529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647914"/>
            <a:ext cx="8183418" cy="613756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0" y="-17104"/>
            <a:ext cx="9451583" cy="905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DHA Dolmen Mall Nawaz Sharif Interchange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/>
              <a:t>90 x 30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9866746" y="614872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20-8-2024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909713" y="4345908"/>
            <a:ext cx="138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Airport, Lahore Entrance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909713" y="4808268"/>
            <a:ext cx="138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DHA Phase 6, </a:t>
            </a:r>
            <a:r>
              <a:rPr lang="en-US" sz="1400" dirty="0" err="1" smtClean="0"/>
              <a:t>Bahria</a:t>
            </a:r>
            <a:r>
              <a:rPr lang="en-US" sz="1400" dirty="0" smtClean="0"/>
              <a:t> ,Lake City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623031" y="3190223"/>
            <a:ext cx="187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Dolmen Mall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9713" y="5722112"/>
            <a:ext cx="138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2,700,000</a:t>
            </a:r>
            <a:endParaRPr lang="en-US" sz="1400" dirty="0"/>
          </a:p>
        </p:txBody>
      </p:sp>
      <p:sp>
        <p:nvSpPr>
          <p:cNvPr id="10" name="Down Arrow 9"/>
          <p:cNvSpPr/>
          <p:nvPr/>
        </p:nvSpPr>
        <p:spPr>
          <a:xfrm>
            <a:off x="5153891" y="3551291"/>
            <a:ext cx="314036" cy="28179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373745" y="2975522"/>
            <a:ext cx="397164" cy="46634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73" y="1278589"/>
            <a:ext cx="3581399" cy="2512092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9707303" y="2229832"/>
            <a:ext cx="318886" cy="36021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564552" y="2104950"/>
            <a:ext cx="187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Dolmen Mall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1095412" y="2466018"/>
            <a:ext cx="314036" cy="28179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idx="4294967295" type="title"/>
          </p:nvPr>
        </p:nvSpPr>
        <p:spPr>
          <a:xfrm>
            <a:off x="46980" y="0"/>
            <a:ext cx="11196408" cy="615822"/>
          </a:xfrm>
        </p:spPr>
        <p:txBody>
          <a:bodyPr>
            <a:noAutofit/>
          </a:bodyPr>
          <a:lstStyle/>
          <a:p>
            <a:r>
              <a:rPr b="1" dirty="0" lang="en-US" smtClean="0" sz="2800">
                <a:solidFill>
                  <a:srgbClr val="FF0000"/>
                </a:solidFill>
                <a:latin typeface="+mn-lt"/>
              </a:rPr>
              <a:t>Near DHA </a:t>
            </a:r>
            <a:r>
              <a:rPr b="1" dirty="0" lang="en-US" sz="2800">
                <a:solidFill>
                  <a:srgbClr val="FF0000"/>
                </a:solidFill>
                <a:latin typeface="+mn-lt"/>
              </a:rPr>
              <a:t>Dolmen Mall Nawaz Sharif Interchange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dirty="0" lang="en-US" smtClean="0" sz="1400"/>
              <a:t>60x30</a:t>
            </a:r>
            <a:endParaRPr dirty="0" lang="en-US" sz="1400"/>
          </a:p>
        </p:txBody>
      </p:sp>
      <p:sp>
        <p:nvSpPr>
          <p:cNvPr id="6" name="Rectangle 5"/>
          <p:cNvSpPr/>
          <p:nvPr/>
        </p:nvSpPr>
        <p:spPr>
          <a:xfrm>
            <a:off x="9914711" y="5748765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1,800,000</a:t>
            </a:r>
            <a:endParaRPr dirty="0" lang="en-US" sz="1400"/>
          </a:p>
        </p:txBody>
      </p:sp>
      <p:sp>
        <p:nvSpPr>
          <p:cNvPr id="10" name="Rectangle 9"/>
          <p:cNvSpPr/>
          <p:nvPr/>
        </p:nvSpPr>
        <p:spPr>
          <a:xfrm>
            <a:off x="9866746" y="6148724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Immediate</a:t>
            </a:r>
            <a:endParaRPr dirty="0" 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10021680" y="4796899"/>
            <a:ext cx="1389888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1400"/>
              <a:t>Airport, Lahore Entrance</a:t>
            </a:r>
            <a:endParaRPr dirty="0" 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10021680" y="4273679"/>
            <a:ext cx="1389888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1400"/>
              <a:t>DHA Phase 6, </a:t>
            </a:r>
            <a:r>
              <a:rPr dirty="0" err="1" lang="en-US" smtClean="0" sz="1400"/>
              <a:t>Bahria</a:t>
            </a:r>
            <a:r>
              <a:rPr dirty="0" lang="en-US" smtClean="0" sz="1400"/>
              <a:t> ,Lake City</a:t>
            </a:r>
            <a:endParaRPr dirty="0"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" r="22"/>
          <a:stretch/>
        </p:blipFill>
        <p:spPr>
          <a:xfrm>
            <a:off x="120072" y="615822"/>
            <a:ext cx="8192655" cy="610825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414982" y="1062182"/>
            <a:ext cx="350982" cy="48952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47" y="1270801"/>
            <a:ext cx="3394456" cy="2466109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10021680" y="1551709"/>
            <a:ext cx="311700" cy="34174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7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idx="4294967295" type="title"/>
          </p:nvPr>
        </p:nvSpPr>
        <p:spPr>
          <a:xfrm>
            <a:off x="50847" y="65048"/>
            <a:ext cx="6214780" cy="474527"/>
          </a:xfrm>
        </p:spPr>
        <p:txBody>
          <a:bodyPr>
            <a:noAutofit/>
          </a:bodyPr>
          <a:lstStyle/>
          <a:p>
            <a:r>
              <a:rPr b="1" dirty="0" err="1" lang="en-US" sz="2800">
                <a:solidFill>
                  <a:srgbClr val="FF0000"/>
                </a:solidFill>
                <a:latin typeface="+mn-lt"/>
              </a:rPr>
              <a:t>Sherpao</a:t>
            </a:r>
            <a:r>
              <a:rPr b="1" dirty="0" lang="en-US" sz="2800">
                <a:solidFill>
                  <a:srgbClr val="FF0000"/>
                </a:solidFill>
                <a:latin typeface="+mn-lt"/>
              </a:rPr>
              <a:t> Bridge</a:t>
            </a:r>
          </a:p>
        </p:txBody>
      </p:sp>
      <p:sp>
        <p:nvSpPr>
          <p:cNvPr id="5" name="Rectangle 4"/>
          <p:cNvSpPr/>
          <p:nvPr/>
        </p:nvSpPr>
        <p:spPr>
          <a:xfrm>
            <a:off x="9960193" y="4321884"/>
            <a:ext cx="152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lang="en-US" sz="1400"/>
              <a:t>Gulberg , Jail Road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81276" y="4904520"/>
            <a:ext cx="2274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err="1" lang="en-US" sz="1400"/>
              <a:t>Shami</a:t>
            </a:r>
            <a:r>
              <a:rPr dirty="0" lang="en-US" sz="1400"/>
              <a:t> Chowk Fortress </a:t>
            </a:r>
            <a:r>
              <a:rPr dirty="0" err="1" lang="en-US" sz="1400"/>
              <a:t>Cantt</a:t>
            </a:r>
            <a:r>
              <a:rPr dirty="0" lang="en-US" sz="1400"/>
              <a:t>,</a:t>
            </a:r>
          </a:p>
          <a:p>
            <a:pPr>
              <a:defRPr/>
            </a:pPr>
            <a:r>
              <a:rPr dirty="0" lang="en-US" sz="1400"/>
              <a:t>The Mall of Lahore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40563" y="5379433"/>
            <a:ext cx="1140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dirty="0" lang="en-US" sz="1400"/>
              <a:t>60 X 20</a:t>
            </a:r>
          </a:p>
          <a:p>
            <a:pPr>
              <a:defRPr/>
            </a:pPr>
            <a:endParaRPr dirty="0" lang="en-US" sz="1400"/>
          </a:p>
        </p:txBody>
      </p:sp>
      <p:sp>
        <p:nvSpPr>
          <p:cNvPr id="6" name="Rectangle 5"/>
          <p:cNvSpPr/>
          <p:nvPr/>
        </p:nvSpPr>
        <p:spPr>
          <a:xfrm>
            <a:off x="9914711" y="5748765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2,000,000</a:t>
            </a:r>
            <a:endParaRPr dirty="0" lang="en-US" sz="1400"/>
          </a:p>
        </p:txBody>
      </p:sp>
      <p:sp>
        <p:nvSpPr>
          <p:cNvPr id="9" name="Rectangle 8"/>
          <p:cNvSpPr/>
          <p:nvPr/>
        </p:nvSpPr>
        <p:spPr>
          <a:xfrm>
            <a:off x="9936917" y="6137534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dirty="0" lang="en-US" sz="1400"/>
          </a:p>
        </p:txBody>
      </p:sp>
      <p:sp>
        <p:nvSpPr>
          <p:cNvPr id="10" name="Rectangle 9"/>
          <p:cNvSpPr/>
          <p:nvPr/>
        </p:nvSpPr>
        <p:spPr>
          <a:xfrm>
            <a:off x="9881276" y="6137534"/>
            <a:ext cx="10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2</a:t>
            </a:r>
            <a:r>
              <a:rPr lang="en-US" smtClean="0" sz="1400"/>
              <a:t>4-08-2024</a:t>
            </a:r>
            <a:endParaRPr dirty="0" lang="en-US" sz="14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 l="47" r="27" t="64"/>
          <a:stretch/>
        </p:blipFill>
        <p:spPr>
          <a:xfrm>
            <a:off x="87810" y="726987"/>
            <a:ext cx="8040190" cy="6006322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814618" y="1071418"/>
            <a:ext cx="323273" cy="38792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0208" y="174097"/>
            <a:ext cx="12192000" cy="799046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925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  <a:p>
            <a:r>
              <a:rPr b="1" dirty="0" lang="en-US" sz="3200">
                <a:solidFill>
                  <a:srgbClr val="FF0000"/>
                </a:solidFill>
                <a:latin typeface="+mn-lt"/>
              </a:rPr>
              <a:t>Tariq Road Allah </a:t>
            </a:r>
            <a:r>
              <a:rPr b="1" dirty="0" err="1" lang="en-US" sz="3200">
                <a:solidFill>
                  <a:srgbClr val="FF0000"/>
                </a:solidFill>
                <a:latin typeface="+mn-lt"/>
              </a:rPr>
              <a:t>wali</a:t>
            </a:r>
            <a:r>
              <a:rPr b="1" dirty="0" lang="en-US" sz="3200">
                <a:solidFill>
                  <a:srgbClr val="FF0000"/>
                </a:solidFill>
                <a:latin typeface="+mn-lt"/>
              </a:rPr>
              <a:t> </a:t>
            </a:r>
            <a:r>
              <a:rPr b="1" dirty="0" err="1" lang="en-US" sz="3200">
                <a:solidFill>
                  <a:srgbClr val="FF0000"/>
                </a:solidFill>
                <a:latin typeface="+mn-lt"/>
              </a:rPr>
              <a:t>Chowrangi</a:t>
            </a:r>
            <a:r>
              <a:rPr b="1" dirty="0" lang="en-US" sz="3200">
                <a:solidFill>
                  <a:srgbClr val="FF0000"/>
                </a:solidFill>
                <a:latin typeface="+mn-lt"/>
              </a:rPr>
              <a:t> Signal (flex)</a:t>
            </a:r>
          </a:p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972" y="4377523"/>
            <a:ext cx="17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Allah </a:t>
            </a:r>
            <a:r>
              <a:rPr dirty="0" err="1" lang="en-US" sz="1400"/>
              <a:t>wali</a:t>
            </a:r>
            <a:r>
              <a:rPr dirty="0" lang="en-US" sz="1400"/>
              <a:t> </a:t>
            </a:r>
            <a:r>
              <a:rPr dirty="0" err="1" lang="en-US" sz="1400"/>
              <a:t>Chowringi</a:t>
            </a:r>
            <a:r>
              <a:rPr dirty="0" lang="en-US" sz="1400"/>
              <a:t> </a:t>
            </a:r>
          </a:p>
          <a:p>
            <a:endParaRPr dirty="0" lang="en-US" sz="1400"/>
          </a:p>
        </p:txBody>
      </p:sp>
      <p:sp>
        <p:nvSpPr>
          <p:cNvPr id="5" name="Rectangle 4"/>
          <p:cNvSpPr/>
          <p:nvPr/>
        </p:nvSpPr>
        <p:spPr>
          <a:xfrm>
            <a:off x="9925904" y="4875826"/>
            <a:ext cx="954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Tariq Road</a:t>
            </a:r>
          </a:p>
          <a:p>
            <a:endParaRPr dirty="0" lang="en-US" sz="1400"/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60x30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28497" y="5744143"/>
            <a:ext cx="18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1,800,000(with Lights)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4" y="1192528"/>
            <a:ext cx="7924544" cy="540639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939702" y="2840477"/>
            <a:ext cx="321013" cy="43774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 l="14" r="49" t="94"/>
          <a:stretch/>
        </p:blipFill>
        <p:spPr>
          <a:xfrm>
            <a:off x="8103558" y="1211405"/>
            <a:ext cx="4003864" cy="2686692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9965758" y="1601575"/>
            <a:ext cx="364041" cy="33074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60302" y="6147182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mtClean="0" sz="1400"/>
              <a:t>20-8-2024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11272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73190" y="5006728"/>
            <a:ext cx="764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Gulberg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9911279" y="5404124"/>
            <a:ext cx="2406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90x20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9925905" y="5744143"/>
            <a:ext cx="18737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2,200,000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9940819" y="4384469"/>
            <a:ext cx="579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Cantt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74735" y="0"/>
            <a:ext cx="2458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Sherpao</a:t>
            </a:r>
            <a:r>
              <a:rPr lang="en-US" sz="2800" b="1" dirty="0" smtClean="0">
                <a:solidFill>
                  <a:srgbClr val="FF0000"/>
                </a:solidFill>
              </a:rPr>
              <a:t> Bridge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13623" y="6180271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21-8-2024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" y="617064"/>
            <a:ext cx="8164945" cy="612370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048000" y="1080655"/>
            <a:ext cx="406400" cy="56341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60193" y="4321884"/>
            <a:ext cx="1374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Hussain Chowk, </a:t>
            </a:r>
            <a:endParaRPr lang="en-US" sz="1400" dirty="0" smtClean="0"/>
          </a:p>
          <a:p>
            <a:r>
              <a:rPr lang="en-US" sz="1400" dirty="0" smtClean="0"/>
              <a:t>MM </a:t>
            </a:r>
            <a:r>
              <a:rPr lang="en-US" sz="1400" dirty="0" err="1"/>
              <a:t>Alam</a:t>
            </a:r>
            <a:r>
              <a:rPr lang="en-US" sz="1400" dirty="0"/>
              <a:t> Road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81276" y="4904520"/>
            <a:ext cx="13953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/>
              <a:t>Kalma</a:t>
            </a:r>
            <a:r>
              <a:rPr lang="en-US" sz="1400" dirty="0"/>
              <a:t> Chowk, 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Cavalary</a:t>
            </a:r>
            <a:r>
              <a:rPr lang="en-US" sz="1400" dirty="0" smtClean="0"/>
              <a:t> </a:t>
            </a:r>
            <a:r>
              <a:rPr lang="en-US" sz="1400" dirty="0"/>
              <a:t>Ground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/>
              <a:t>90x30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914711" y="5748765"/>
            <a:ext cx="18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2,800,000(with </a:t>
            </a:r>
            <a:r>
              <a:rPr lang="en-US" sz="1400" dirty="0"/>
              <a:t>Lights)</a:t>
            </a:r>
          </a:p>
        </p:txBody>
      </p:sp>
      <p:sp>
        <p:nvSpPr>
          <p:cNvPr id="9" name="Rectangle 8"/>
          <p:cNvSpPr/>
          <p:nvPr/>
        </p:nvSpPr>
        <p:spPr>
          <a:xfrm>
            <a:off x="9889101" y="6137534"/>
            <a:ext cx="1360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12-08-2024(</a:t>
            </a:r>
            <a:r>
              <a:rPr lang="en-US" sz="1400" dirty="0" err="1" smtClean="0"/>
              <a:t>ext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31" y="1314549"/>
            <a:ext cx="3448562" cy="246687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9727660" y="1747114"/>
            <a:ext cx="350195" cy="33460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8347" y="82561"/>
            <a:ext cx="5043489" cy="589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Firdous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Market Signal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" y="754365"/>
            <a:ext cx="8060177" cy="588701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762123" y="2547987"/>
            <a:ext cx="280657" cy="38929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0" y="-164093"/>
            <a:ext cx="9451583" cy="905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MM </a:t>
            </a:r>
            <a:r>
              <a:rPr lang="en-US" sz="3600" b="1" dirty="0" err="1" smtClean="0">
                <a:solidFill>
                  <a:srgbClr val="FF0000"/>
                </a:solidFill>
                <a:latin typeface="+mn-lt"/>
              </a:rPr>
              <a:t>Alam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 road 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53238" y="4843836"/>
            <a:ext cx="1921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Hussain Chowk, Liberty 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and </a:t>
            </a:r>
            <a:r>
              <a:rPr lang="en-US" sz="1400" dirty="0" err="1" smtClean="0"/>
              <a:t>Firdous</a:t>
            </a:r>
            <a:r>
              <a:rPr lang="en-US" sz="1400" dirty="0" smtClean="0"/>
              <a:t> Market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9967880" y="4315628"/>
            <a:ext cx="1485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Main Market and 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Mini </a:t>
            </a:r>
            <a:r>
              <a:rPr lang="en-US" sz="1400" dirty="0" err="1"/>
              <a:t>Marekt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/>
              <a:t>40 x 30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9866746" y="614872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15-8-2024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7" y="740976"/>
            <a:ext cx="7799614" cy="5997984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211355" y="1371600"/>
            <a:ext cx="373225" cy="44786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67880" y="5747225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/>
              <a:t>1,500,000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20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idx="4294967295" type="title"/>
          </p:nvPr>
        </p:nvSpPr>
        <p:spPr>
          <a:xfrm>
            <a:off x="0" y="-164093"/>
            <a:ext cx="9451583" cy="905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b="1" dirty="0" lang="en-US" smtClean="0" sz="3600">
                <a:solidFill>
                  <a:srgbClr val="FF0000"/>
                </a:solidFill>
                <a:latin typeface="+mn-lt"/>
              </a:rPr>
              <a:t>MM </a:t>
            </a:r>
            <a:r>
              <a:rPr b="1" dirty="0" err="1" lang="en-US" smtClean="0" sz="3600">
                <a:solidFill>
                  <a:srgbClr val="FF0000"/>
                </a:solidFill>
                <a:latin typeface="+mn-lt"/>
              </a:rPr>
              <a:t>Alam</a:t>
            </a:r>
            <a:r>
              <a:rPr b="1" dirty="0" lang="en-US" smtClean="0" sz="3600">
                <a:solidFill>
                  <a:srgbClr val="FF0000"/>
                </a:solidFill>
                <a:latin typeface="+mn-lt"/>
              </a:rPr>
              <a:t> road </a:t>
            </a:r>
            <a:endParaRPr b="1" dirty="0" lang="en-US" sz="36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49496" y="4264991"/>
            <a:ext cx="1921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lang="en-US" sz="1400"/>
              <a:t>Hussain Chowk, Liberty </a:t>
            </a:r>
            <a:endParaRPr dirty="0" lang="en-US" smtClean="0" sz="1400"/>
          </a:p>
          <a:p>
            <a:pPr>
              <a:defRPr/>
            </a:pPr>
            <a:r>
              <a:rPr dirty="0" lang="en-US" smtClean="0" sz="1400"/>
              <a:t>and </a:t>
            </a:r>
            <a:r>
              <a:rPr dirty="0" err="1" lang="en-US" smtClean="0" sz="1400"/>
              <a:t>Firdous</a:t>
            </a:r>
            <a:r>
              <a:rPr dirty="0" lang="en-US" smtClean="0" sz="1400"/>
              <a:t> Market</a:t>
            </a:r>
            <a:endParaRPr dirty="0" lang="en-US" sz="1400"/>
          </a:p>
        </p:txBody>
      </p:sp>
      <p:sp>
        <p:nvSpPr>
          <p:cNvPr id="12" name="Rectangle 11"/>
          <p:cNvSpPr/>
          <p:nvPr/>
        </p:nvSpPr>
        <p:spPr>
          <a:xfrm>
            <a:off x="9949496" y="4834302"/>
            <a:ext cx="1485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lang="en-US" sz="1400"/>
              <a:t>Main Market and </a:t>
            </a:r>
            <a:endParaRPr dirty="0" lang="en-US" smtClean="0" sz="1400"/>
          </a:p>
          <a:p>
            <a:pPr>
              <a:defRPr/>
            </a:pPr>
            <a:r>
              <a:rPr dirty="0" lang="en-US" smtClean="0" sz="1400"/>
              <a:t>Mini </a:t>
            </a:r>
            <a:r>
              <a:rPr dirty="0" err="1" lang="en-US" sz="1400"/>
              <a:t>Marekt</a:t>
            </a:r>
            <a:endParaRPr dirty="0" lang="en-US" sz="1400"/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dirty="0" lang="en-US" sz="1400"/>
              <a:t>3</a:t>
            </a:r>
            <a:r>
              <a:rPr dirty="0" lang="en-US" smtClean="0" sz="1400"/>
              <a:t>0 x 40</a:t>
            </a:r>
            <a:endParaRPr dirty="0" lang="en-US" sz="1400"/>
          </a:p>
        </p:txBody>
      </p:sp>
      <p:pic>
        <p:nvPicPr>
          <p:cNvPr id="15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/>
          <a:stretch/>
        </p:blipFill>
        <p:spPr bwMode="auto">
          <a:xfrm>
            <a:off x="261084" y="598146"/>
            <a:ext cx="7988559" cy="609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3424335" y="740976"/>
            <a:ext cx="363894" cy="48133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49496" y="5782504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dirty="0" lang="en-US" smtClean="0" sz="1400"/>
              <a:t>1,500,000</a:t>
            </a:r>
            <a:endParaRPr dirty="0" lang="en-US" sz="1400"/>
          </a:p>
        </p:txBody>
      </p:sp>
      <p:sp>
        <p:nvSpPr>
          <p:cNvPr id="16" name="Rectangle 15"/>
          <p:cNvSpPr/>
          <p:nvPr/>
        </p:nvSpPr>
        <p:spPr>
          <a:xfrm>
            <a:off x="9866746" y="614872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21-8-2024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36888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79017" y="152807"/>
            <a:ext cx="3727873" cy="6265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Calvary Ground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9960193" y="4321884"/>
            <a:ext cx="1376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Firdous</a:t>
            </a:r>
            <a:r>
              <a:rPr lang="en-US" sz="1400" dirty="0"/>
              <a:t> Market, </a:t>
            </a:r>
          </a:p>
          <a:p>
            <a:r>
              <a:rPr lang="en-US" sz="1400" dirty="0"/>
              <a:t>Hussain Chowk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81276" y="4904520"/>
            <a:ext cx="1725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DHA, Calvary Ground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44 x20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4711" y="5748765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1,200,000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" y="1056585"/>
            <a:ext cx="8175115" cy="550372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5768502" y="2908571"/>
            <a:ext cx="327498" cy="35019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66746" y="614872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28-8-2024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4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854"/>
            <a:ext cx="12192000" cy="71258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idx="4294967295" type="title"/>
          </p:nvPr>
        </p:nvSpPr>
        <p:spPr>
          <a:xfrm>
            <a:off x="79017" y="-88518"/>
            <a:ext cx="4325032" cy="5519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b="1" dirty="0" lang="en-US" sz="3200">
                <a:solidFill>
                  <a:srgbClr val="FF0000"/>
                </a:solidFill>
                <a:latin typeface="+mn-lt"/>
              </a:rPr>
              <a:t/>
            </a:r>
            <a:br>
              <a:rPr b="1" dirty="0" lang="en-US" sz="3200">
                <a:solidFill>
                  <a:srgbClr val="FF0000"/>
                </a:solidFill>
                <a:latin typeface="+mn-lt"/>
              </a:rPr>
            </a:br>
            <a:r>
              <a:rPr b="1" dirty="0" lang="en-US" sz="3200">
                <a:solidFill>
                  <a:srgbClr val="FF0000"/>
                </a:solidFill>
                <a:latin typeface="+mn-lt"/>
              </a:rPr>
              <a:t>Main Boulevard DHA</a:t>
            </a:r>
            <a:br>
              <a:rPr b="1" dirty="0" lang="en-US" sz="3200">
                <a:solidFill>
                  <a:srgbClr val="FF0000"/>
                </a:solidFill>
                <a:latin typeface="+mn-lt"/>
              </a:rPr>
            </a:br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47958" y="4196658"/>
            <a:ext cx="210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GB" sz="1400">
                <a:latin charset="0" pitchFamily="34" typeface="Calibri"/>
                <a:cs charset="0" pitchFamily="34" typeface="Calibri"/>
              </a:rPr>
              <a:t>H BLOCK, MASJID CHOWK </a:t>
            </a:r>
            <a:endParaRPr dirty="0" lang="en-US" sz="1400"/>
          </a:p>
        </p:txBody>
      </p:sp>
      <p:sp>
        <p:nvSpPr>
          <p:cNvPr id="12" name="Rectangle 11"/>
          <p:cNvSpPr/>
          <p:nvPr/>
        </p:nvSpPr>
        <p:spPr>
          <a:xfrm>
            <a:off x="10010548" y="4779340"/>
            <a:ext cx="1826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lang="en-GB" sz="1400">
                <a:latin charset="0" pitchFamily="34" typeface="Calibri"/>
                <a:cs charset="0" pitchFamily="34" typeface="Calibri"/>
              </a:rPr>
              <a:t>DHA MORR. WALTON, </a:t>
            </a:r>
          </a:p>
          <a:p>
            <a:pPr>
              <a:defRPr/>
            </a:pPr>
            <a:r>
              <a:rPr dirty="0" lang="en-GB" sz="1400">
                <a:latin charset="0" pitchFamily="34" typeface="Calibri"/>
                <a:cs charset="0" pitchFamily="34" typeface="Calibri"/>
              </a:rPr>
              <a:t>CHAND MARI </a:t>
            </a:r>
            <a:r>
              <a:rPr dirty="0" lang="en-GB" smtClean="0" sz="1400">
                <a:latin charset="0" pitchFamily="34" typeface="Calibri"/>
                <a:cs charset="0" pitchFamily="34" typeface="Calibri"/>
              </a:rPr>
              <a:t>CHOWK</a:t>
            </a:r>
            <a:endParaRPr dirty="0" lang="en-GB" sz="1400">
              <a:latin charset="0" pitchFamily="34" typeface="Calibri"/>
              <a:cs charset="0" pitchFamily="34"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36569" y="5381987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dirty="0" lang="en-US" sz="1400"/>
              <a:t>30x35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36569" y="5744901"/>
            <a:ext cx="18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1,400,000(with </a:t>
            </a:r>
            <a:r>
              <a:rPr dirty="0" lang="en-US" sz="1400"/>
              <a:t>Lights)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37" y="1286202"/>
            <a:ext cx="3331677" cy="2498758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9936917" y="1789889"/>
            <a:ext cx="199304" cy="22373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 l="5" r="18" t="136"/>
          <a:stretch/>
        </p:blipFill>
        <p:spPr>
          <a:xfrm>
            <a:off x="271756" y="700695"/>
            <a:ext cx="7272242" cy="6041892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>
          <a:xfrm>
            <a:off x="3318744" y="1252616"/>
            <a:ext cx="311285" cy="34046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36917" y="6162951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20-8-2024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334618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8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idx="4294967295" type="title"/>
          </p:nvPr>
        </p:nvSpPr>
        <p:spPr>
          <a:xfrm>
            <a:off x="46980" y="0"/>
            <a:ext cx="4306371" cy="6158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b="1" dirty="0" err="1" lang="en-US" smtClean="0" sz="3200">
                <a:solidFill>
                  <a:srgbClr val="FF0000"/>
                </a:solidFill>
                <a:latin typeface="+mn-lt"/>
              </a:rPr>
              <a:t>Kalma</a:t>
            </a:r>
            <a:r>
              <a:rPr b="1" dirty="0" lang="en-US" smtClean="0" sz="3200">
                <a:solidFill>
                  <a:srgbClr val="FF0000"/>
                </a:solidFill>
                <a:latin typeface="+mn-lt"/>
              </a:rPr>
              <a:t> Chowk</a:t>
            </a:r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1276" y="4337942"/>
            <a:ext cx="12343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lang="en-US" smtClean="0" sz="1400"/>
              <a:t>Muslim Town </a:t>
            </a:r>
            <a:endParaRPr dirty="0" lang="en-US" sz="1400"/>
          </a:p>
        </p:txBody>
      </p:sp>
      <p:sp>
        <p:nvSpPr>
          <p:cNvPr id="12" name="Rectangle 11"/>
          <p:cNvSpPr/>
          <p:nvPr/>
        </p:nvSpPr>
        <p:spPr>
          <a:xfrm>
            <a:off x="9881276" y="4875336"/>
            <a:ext cx="764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lang="en-US" smtClean="0" sz="1400"/>
              <a:t>Gulberg</a:t>
            </a:r>
            <a:endParaRPr dirty="0" lang="en-US" sz="1400"/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dirty="0" lang="en-US" sz="1400"/>
              <a:t>60x20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4711" y="5748765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1,200,000</a:t>
            </a:r>
            <a:endParaRPr dirty="0" lang="en-US" sz="1400"/>
          </a:p>
        </p:txBody>
      </p:sp>
      <p:sp>
        <p:nvSpPr>
          <p:cNvPr id="14" name="Rectangle 13"/>
          <p:cNvSpPr/>
          <p:nvPr/>
        </p:nvSpPr>
        <p:spPr>
          <a:xfrm>
            <a:off x="9866746" y="6148724"/>
            <a:ext cx="841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 sz="1400"/>
              <a:t>5-9-2024</a:t>
            </a:r>
            <a:endParaRPr dirty="0" 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" l="40" r="3" t="124"/>
          <a:stretch/>
        </p:blipFill>
        <p:spPr>
          <a:xfrm>
            <a:off x="120739" y="615822"/>
            <a:ext cx="8091054" cy="5975927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955636" y="2992582"/>
            <a:ext cx="415637" cy="61120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1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46980" y="0"/>
            <a:ext cx="4306371" cy="6158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Muslim Town Flyover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9881276" y="4337942"/>
            <a:ext cx="2180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/>
              <a:t>Kalma</a:t>
            </a:r>
            <a:r>
              <a:rPr lang="en-US" sz="1400" dirty="0"/>
              <a:t> </a:t>
            </a:r>
            <a:r>
              <a:rPr lang="en-US" sz="1400" dirty="0" err="1"/>
              <a:t>Chowk,Garden</a:t>
            </a:r>
            <a:r>
              <a:rPr lang="en-US" sz="1400" dirty="0"/>
              <a:t> Town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81276" y="4875336"/>
            <a:ext cx="1615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/>
              <a:t>Wahdat</a:t>
            </a:r>
            <a:r>
              <a:rPr lang="en-US" sz="1400" dirty="0"/>
              <a:t> Road, </a:t>
            </a:r>
            <a:r>
              <a:rPr lang="en-US" sz="1400" dirty="0" err="1"/>
              <a:t>Ichra</a:t>
            </a: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60x20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4711" y="5748765"/>
            <a:ext cx="1644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9</a:t>
            </a:r>
            <a:r>
              <a:rPr lang="en-US" sz="1400" dirty="0" smtClean="0"/>
              <a:t>00,000(with </a:t>
            </a:r>
            <a:r>
              <a:rPr lang="en-US" sz="1400" dirty="0"/>
              <a:t>lights)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0" y="1197959"/>
            <a:ext cx="8188482" cy="5350642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638145" y="3916680"/>
            <a:ext cx="339495" cy="42126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866746" y="6148724"/>
            <a:ext cx="97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Immediate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75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idx="4294967295" type="title"/>
          </p:nvPr>
        </p:nvSpPr>
        <p:spPr>
          <a:xfrm>
            <a:off x="46980" y="0"/>
            <a:ext cx="4306371" cy="6158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b="1" dirty="0" lang="en-US" sz="3200">
                <a:solidFill>
                  <a:srgbClr val="FF0000"/>
                </a:solidFill>
                <a:latin typeface="+mn-lt"/>
              </a:rPr>
              <a:t>Muslim Town Flyover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3309" y="5001152"/>
            <a:ext cx="2180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err="1" lang="en-US" smtClean="0" sz="1400"/>
              <a:t>Kalma</a:t>
            </a:r>
            <a:r>
              <a:rPr dirty="0" lang="en-US" smtClean="0" sz="1400"/>
              <a:t> </a:t>
            </a:r>
            <a:r>
              <a:rPr dirty="0" err="1" lang="en-US" smtClean="0" sz="1400"/>
              <a:t>Chowk,Garden</a:t>
            </a:r>
            <a:r>
              <a:rPr dirty="0" lang="en-US" smtClean="0" sz="1400"/>
              <a:t> Town</a:t>
            </a:r>
            <a:endParaRPr dirty="0" lang="en-US" sz="1400"/>
          </a:p>
        </p:txBody>
      </p:sp>
      <p:sp>
        <p:nvSpPr>
          <p:cNvPr id="12" name="Rectangle 11"/>
          <p:cNvSpPr/>
          <p:nvPr/>
        </p:nvSpPr>
        <p:spPr>
          <a:xfrm>
            <a:off x="9944269" y="4396940"/>
            <a:ext cx="1210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err="1" lang="en-US" sz="1400"/>
              <a:t>Ichra</a:t>
            </a:r>
            <a:r>
              <a:rPr dirty="0" lang="en-US" sz="1400"/>
              <a:t>, </a:t>
            </a:r>
            <a:r>
              <a:rPr dirty="0" err="1" lang="en-US" sz="1400"/>
              <a:t>Mazong</a:t>
            </a:r>
            <a:endParaRPr dirty="0" lang="en-US" sz="1400"/>
          </a:p>
          <a:p>
            <a:pPr>
              <a:defRPr/>
            </a:pPr>
            <a:endParaRPr dirty="0" lang="en-US" sz="1400"/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dirty="0" lang="en-US" sz="1400"/>
              <a:t>40x30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4711" y="5748765"/>
            <a:ext cx="1644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8</a:t>
            </a:r>
            <a:r>
              <a:rPr dirty="0" lang="en-US" smtClean="0" sz="1400"/>
              <a:t>00,000(with </a:t>
            </a:r>
            <a:r>
              <a:rPr dirty="0" lang="en-US" sz="1400"/>
              <a:t>lights)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129"/>
          <a:stretch/>
        </p:blipFill>
        <p:spPr>
          <a:xfrm>
            <a:off x="142054" y="1095740"/>
            <a:ext cx="8123405" cy="54975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866746" y="614872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26-8-2024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24966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8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idx="4294967295" type="title"/>
          </p:nvPr>
        </p:nvSpPr>
        <p:spPr>
          <a:xfrm>
            <a:off x="0" y="101221"/>
            <a:ext cx="4539636" cy="5799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b="1" dirty="0" lang="en-US" sz="3200">
                <a:solidFill>
                  <a:srgbClr val="FF0000"/>
                </a:solidFill>
                <a:latin typeface="+mn-lt"/>
              </a:rPr>
              <a:t>Model Town Link Road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9881276" y="4337942"/>
            <a:ext cx="1617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lang="en-US" sz="1400"/>
              <a:t>Model town, Metro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81276" y="4875336"/>
            <a:ext cx="22703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dirty="0" lang="en-US" sz="1400"/>
              <a:t>Model Town Link</a:t>
            </a:r>
          </a:p>
          <a:p>
            <a:pPr>
              <a:defRPr/>
            </a:pPr>
            <a:r>
              <a:rPr dirty="0" lang="en-US" sz="1400"/>
              <a:t> Road Signal, </a:t>
            </a:r>
            <a:r>
              <a:rPr dirty="0" err="1" lang="en-US" sz="1400"/>
              <a:t>Peco</a:t>
            </a:r>
            <a:r>
              <a:rPr dirty="0" lang="en-US" sz="1400"/>
              <a:t>, Township</a:t>
            </a:r>
          </a:p>
          <a:p>
            <a:pPr>
              <a:defRPr/>
            </a:pPr>
            <a:endParaRPr dirty="0" lang="en-US" sz="1400"/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dirty="0" lang="en-US" sz="1400"/>
              <a:t>40x30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4711" y="5748765"/>
            <a:ext cx="1678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850,000(with </a:t>
            </a:r>
            <a:r>
              <a:rPr dirty="0" lang="en-US" sz="1400"/>
              <a:t>Lights)</a:t>
            </a:r>
          </a:p>
        </p:txBody>
      </p:sp>
      <p:sp>
        <p:nvSpPr>
          <p:cNvPr id="9" name="Rectangle 8"/>
          <p:cNvSpPr/>
          <p:nvPr/>
        </p:nvSpPr>
        <p:spPr>
          <a:xfrm>
            <a:off x="9936917" y="6137534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dirty="0" lang="en-US" sz="14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" r="56" t="4"/>
          <a:stretch/>
        </p:blipFill>
        <p:spPr>
          <a:xfrm>
            <a:off x="322716" y="1056585"/>
            <a:ext cx="7293737" cy="5494762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764604" y="1056585"/>
            <a:ext cx="389107" cy="35392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13623" y="6180271"/>
            <a:ext cx="841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9</a:t>
            </a:r>
            <a:r>
              <a:rPr dirty="0" lang="en-US" smtClean="0" sz="1400"/>
              <a:t>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1303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0208" y="174097"/>
            <a:ext cx="12192000" cy="799046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925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600">
              <a:solidFill>
                <a:srgbClr val="FF0000"/>
              </a:solidFill>
              <a:latin typeface="+mn-lt"/>
            </a:endParaRPr>
          </a:p>
          <a:p>
            <a:r>
              <a:rPr b="1" dirty="0" err="1" lang="en-US" sz="3600">
                <a:solidFill>
                  <a:srgbClr val="FF0000"/>
                </a:solidFill>
                <a:latin typeface="+mn-lt"/>
              </a:rPr>
              <a:t>Sadar</a:t>
            </a:r>
            <a:r>
              <a:rPr b="1" dirty="0" lang="en-US" sz="3600">
                <a:solidFill>
                  <a:srgbClr val="FF0000"/>
                </a:solidFill>
                <a:latin typeface="+mn-lt"/>
              </a:rPr>
              <a:t> to Airport </a:t>
            </a:r>
            <a:r>
              <a:rPr b="1" dirty="0" err="1" lang="en-US" sz="3600">
                <a:solidFill>
                  <a:srgbClr val="FF0000"/>
                </a:solidFill>
                <a:latin typeface="+mn-lt"/>
              </a:rPr>
              <a:t>Shahr</a:t>
            </a:r>
            <a:r>
              <a:rPr b="1" dirty="0" lang="en-US" sz="3600">
                <a:solidFill>
                  <a:srgbClr val="FF0000"/>
                </a:solidFill>
                <a:latin typeface="+mn-lt"/>
              </a:rPr>
              <a:t> e Faisal (Nursery)</a:t>
            </a:r>
          </a:p>
          <a:p>
            <a:endParaRPr b="1" dirty="0" lang="en-US" sz="36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972" y="4377523"/>
            <a:ext cx="691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Saddar</a:t>
            </a:r>
          </a:p>
          <a:p>
            <a:endParaRPr dirty="0" lang="en-US" sz="1400"/>
          </a:p>
        </p:txBody>
      </p:sp>
      <p:sp>
        <p:nvSpPr>
          <p:cNvPr id="5" name="Rectangle 4"/>
          <p:cNvSpPr/>
          <p:nvPr/>
        </p:nvSpPr>
        <p:spPr>
          <a:xfrm>
            <a:off x="9925904" y="4875826"/>
            <a:ext cx="705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Airport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10130" y="5375493"/>
            <a:ext cx="1813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400"/>
              <a:t>60x30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28497" y="5744143"/>
            <a:ext cx="18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1,800,000(with Lights)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" l="31" r="66"/>
          <a:stretch/>
        </p:blipFill>
        <p:spPr>
          <a:xfrm>
            <a:off x="197840" y="1234212"/>
            <a:ext cx="7879891" cy="536271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099243" y="2071991"/>
            <a:ext cx="447472" cy="46692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" t="104"/>
          <a:stretch/>
        </p:blipFill>
        <p:spPr>
          <a:xfrm>
            <a:off x="8379325" y="1500628"/>
            <a:ext cx="3590499" cy="2266004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10446855" y="1791482"/>
            <a:ext cx="184691" cy="34860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28497" y="6147182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z="1400"/>
              <a:t>2</a:t>
            </a:r>
            <a:r>
              <a:rPr dirty="0" lang="en-US" smtClean="0" sz="1400"/>
              <a:t>4-8-2024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22950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9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81276" y="4337942"/>
            <a:ext cx="2207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>
                <a:cs charset="0" pitchFamily="34" typeface="Arial"/>
              </a:rPr>
              <a:t>Littion</a:t>
            </a:r>
            <a:r>
              <a:rPr dirty="0" lang="en-US" sz="1400">
                <a:cs charset="0" pitchFamily="34" typeface="Arial"/>
              </a:rPr>
              <a:t> Road &amp; </a:t>
            </a:r>
            <a:r>
              <a:rPr dirty="0" err="1" lang="en-US" sz="1400">
                <a:cs charset="0" pitchFamily="34" typeface="Arial"/>
              </a:rPr>
              <a:t>Abid</a:t>
            </a:r>
            <a:r>
              <a:rPr dirty="0" lang="en-US" sz="1400">
                <a:cs charset="0" pitchFamily="34" typeface="Arial"/>
              </a:rPr>
              <a:t> Market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81276" y="4855880"/>
            <a:ext cx="1198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>
                <a:cs charset="0" pitchFamily="34" typeface="Arial"/>
              </a:rPr>
              <a:t>Muslim Town </a:t>
            </a:r>
          </a:p>
          <a:p>
            <a:endParaRPr dirty="0" lang="en-US" sz="1400"/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dirty="0" lang="en-US" sz="1400"/>
              <a:t>30x40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4711" y="5748765"/>
            <a:ext cx="18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1,000,000(with </a:t>
            </a:r>
            <a:r>
              <a:rPr dirty="0" lang="en-US" sz="1400"/>
              <a:t>Lights)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" r="64"/>
          <a:stretch/>
        </p:blipFill>
        <p:spPr>
          <a:xfrm>
            <a:off x="208696" y="1800108"/>
            <a:ext cx="7912029" cy="4901688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4438439" y="2526254"/>
            <a:ext cx="254859" cy="36876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944627"/>
            <a:ext cx="10379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/>
              <a:t>GEOMAPPING </a:t>
            </a:r>
          </a:p>
          <a:p>
            <a:r>
              <a:rPr dirty="0" lang="en-US"/>
              <a:t>https://www.google.com/maps/d/edit?mid=1S5LwxGRoufbvZJYW8HFCDnql5xvveytc&amp;usp=sharing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95943"/>
            <a:ext cx="5822302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err="1" lang="en-US" sz="2400">
                <a:solidFill>
                  <a:srgbClr val="FF0000"/>
                </a:solidFill>
              </a:rPr>
              <a:t>Ferozpur</a:t>
            </a:r>
            <a:r>
              <a:rPr b="1" dirty="0" lang="en-US" sz="2400">
                <a:solidFill>
                  <a:srgbClr val="FF0000"/>
                </a:solidFill>
              </a:rPr>
              <a:t> Road </a:t>
            </a:r>
            <a:r>
              <a:rPr b="1" dirty="0" err="1" lang="en-US" sz="2400">
                <a:solidFill>
                  <a:srgbClr val="FF0000"/>
                </a:solidFill>
              </a:rPr>
              <a:t>Qartaba</a:t>
            </a:r>
            <a:r>
              <a:rPr b="1" dirty="0" lang="en-US" sz="2400">
                <a:solidFill>
                  <a:srgbClr val="FF0000"/>
                </a:solidFill>
              </a:rPr>
              <a:t> Chowk (With Lights)</a:t>
            </a:r>
            <a:endParaRPr dirty="0" lang="en-US" sz="2400"/>
          </a:p>
        </p:txBody>
      </p:sp>
      <p:sp>
        <p:nvSpPr>
          <p:cNvPr id="15" name="Rectangle 14"/>
          <p:cNvSpPr/>
          <p:nvPr/>
        </p:nvSpPr>
        <p:spPr>
          <a:xfrm>
            <a:off x="9866746" y="614872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19-8-2024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8398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9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idx="4294967295" type="title"/>
          </p:nvPr>
        </p:nvSpPr>
        <p:spPr>
          <a:xfrm>
            <a:off x="0" y="187538"/>
            <a:ext cx="5812971" cy="456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b="1" dirty="0" lang="en-US" sz="3600">
                <a:solidFill>
                  <a:srgbClr val="FF0000"/>
                </a:solidFill>
                <a:latin typeface="+mn-lt"/>
              </a:rPr>
              <a:t>Main Jail Road </a:t>
            </a:r>
            <a:r>
              <a:rPr b="1" dirty="0" lang="en-US" sz="1400">
                <a:solidFill>
                  <a:srgbClr val="FF0000"/>
                </a:solidFill>
                <a:latin typeface="+mn-lt"/>
              </a:rPr>
              <a:t>(with Lights)</a:t>
            </a:r>
            <a:endParaRPr b="1" dirty="0" lang="en-US" sz="36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1276" y="4337942"/>
            <a:ext cx="2207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Jail Road, </a:t>
            </a:r>
            <a:r>
              <a:rPr dirty="0" err="1" lang="en-US" sz="1400"/>
              <a:t>Shadman</a:t>
            </a:r>
            <a:r>
              <a:rPr dirty="0" lang="en-US" sz="1400"/>
              <a:t> Chowk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81276" y="4855880"/>
            <a:ext cx="1701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err="1" lang="en-US" sz="1400"/>
              <a:t>Mozang</a:t>
            </a:r>
            <a:r>
              <a:rPr dirty="0" lang="en-US" sz="1400"/>
              <a:t> Chowk , </a:t>
            </a:r>
          </a:p>
          <a:p>
            <a:r>
              <a:rPr dirty="0" err="1" lang="en-US" sz="1400"/>
              <a:t>Ferozpur</a:t>
            </a:r>
            <a:r>
              <a:rPr dirty="0" lang="en-US" sz="1400"/>
              <a:t> Road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dirty="0" lang="en-US" sz="1400"/>
              <a:t>40x30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4711" y="5748765"/>
            <a:ext cx="1678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8</a:t>
            </a:r>
            <a:r>
              <a:rPr dirty="0" lang="en-US" smtClean="0" sz="1400"/>
              <a:t>50,000(with </a:t>
            </a:r>
            <a:r>
              <a:rPr dirty="0" lang="en-US" sz="1400"/>
              <a:t>Lights)</a:t>
            </a:r>
          </a:p>
        </p:txBody>
      </p:sp>
      <p:pic>
        <p:nvPicPr>
          <p:cNvPr descr="C:\Users\Bhatti Computer\Downloads\WhatsApp Image 2020-03-02 at 12.45.42 PM (1).jpeg" id="15" name="Picture 3"/>
          <p:cNvPicPr>
            <a:picLocks noChangeArrowheads="1" noChangeAspect="1"/>
          </p:cNvPicPr>
          <p:nvPr/>
        </p:nvPicPr>
        <p:blipFill>
          <a:blip cstate="email" r:embed="rId3"/>
          <a:srcRect/>
          <a:stretch>
            <a:fillRect/>
          </a:stretch>
        </p:blipFill>
        <p:spPr bwMode="auto">
          <a:xfrm>
            <a:off x="313462" y="1590958"/>
            <a:ext cx="7478421" cy="5181477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4308" y="877882"/>
            <a:ext cx="10379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z="1600"/>
              <a:t>GEOMAPPING </a:t>
            </a:r>
          </a:p>
          <a:p>
            <a:r>
              <a:rPr dirty="0" lang="en-US" sz="1600"/>
              <a:t>https://www.google.com/maps/d/edit?mid=1S5LwxGRoufbvZJYW8HFCDnql5xvveytc&amp;usp=sharing</a:t>
            </a:r>
          </a:p>
        </p:txBody>
      </p:sp>
      <p:sp>
        <p:nvSpPr>
          <p:cNvPr id="3" name="Down Arrow 2"/>
          <p:cNvSpPr/>
          <p:nvPr/>
        </p:nvSpPr>
        <p:spPr>
          <a:xfrm>
            <a:off x="4508446" y="2496697"/>
            <a:ext cx="321013" cy="27237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" l="77" r="105" t="111"/>
          <a:stretch/>
        </p:blipFill>
        <p:spPr>
          <a:xfrm>
            <a:off x="8433880" y="1370287"/>
            <a:ext cx="3473144" cy="24328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13623" y="6180271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21-8-2024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28325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0" y="-270131"/>
            <a:ext cx="12192000" cy="11979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0000"/>
                </a:solidFill>
                <a:latin typeface="+mn-lt"/>
              </a:rPr>
              <a:t>Jawad Cheema Chowk 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(with Lights)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1276" y="4337942"/>
            <a:ext cx="1715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Golf Club, Mall Road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81276" y="4855880"/>
            <a:ext cx="2181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cs typeface="Times New Roman" pitchFamily="18" charset="0"/>
              </a:rPr>
              <a:t>Askari</a:t>
            </a:r>
            <a:r>
              <a:rPr lang="en-US" sz="1400" dirty="0">
                <a:cs typeface="Times New Roman" pitchFamily="18" charset="0"/>
              </a:rPr>
              <a:t> X, Airport, Ring Road</a:t>
            </a:r>
          </a:p>
          <a:p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9889101" y="5367474"/>
            <a:ext cx="114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60x20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4711" y="5748765"/>
            <a:ext cx="1678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8</a:t>
            </a:r>
            <a:r>
              <a:rPr lang="en-US" sz="1400" dirty="0"/>
              <a:t>5</a:t>
            </a:r>
            <a:r>
              <a:rPr lang="en-US" sz="1400" dirty="0" smtClean="0"/>
              <a:t>0,000(with </a:t>
            </a:r>
            <a:r>
              <a:rPr lang="en-US" sz="1400" dirty="0"/>
              <a:t>Lights)</a:t>
            </a:r>
          </a:p>
        </p:txBody>
      </p:sp>
      <p:sp>
        <p:nvSpPr>
          <p:cNvPr id="9" name="Rectangle 8"/>
          <p:cNvSpPr/>
          <p:nvPr/>
        </p:nvSpPr>
        <p:spPr>
          <a:xfrm>
            <a:off x="9992909" y="6186845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25-8-2024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5" y="1630440"/>
            <a:ext cx="7768411" cy="5149625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587557" y="2441643"/>
            <a:ext cx="437745" cy="34046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" y="887477"/>
            <a:ext cx="1017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GEOMAPPING </a:t>
            </a:r>
          </a:p>
          <a:p>
            <a:r>
              <a:rPr lang="en-US" dirty="0"/>
              <a:t>https://www.google.com/maps/d/edit?mid=1S5LwxGRoufbvZJYW8HFCDnql5xvveytc&amp;usp=sharing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08" y="1543403"/>
            <a:ext cx="2980102" cy="2235076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9513651" y="1630440"/>
            <a:ext cx="243192" cy="27618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8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623" y="1281911"/>
            <a:ext cx="2650708" cy="24794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16273"/>
            <a:ext cx="7234989" cy="509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Tikka Khan Chowk G-1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Johar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Town</a:t>
            </a:r>
          </a:p>
        </p:txBody>
      </p:sp>
      <p:sp>
        <p:nvSpPr>
          <p:cNvPr id="9" name="Rectangle 8"/>
          <p:cNvSpPr/>
          <p:nvPr/>
        </p:nvSpPr>
        <p:spPr>
          <a:xfrm>
            <a:off x="9881276" y="4337942"/>
            <a:ext cx="20559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Canal Road &amp; </a:t>
            </a:r>
            <a:r>
              <a:rPr lang="en-US" sz="1400" dirty="0" err="1">
                <a:cs typeface="Times New Roman" pitchFamily="18" charset="0"/>
              </a:rPr>
              <a:t>Dr</a:t>
            </a:r>
            <a:r>
              <a:rPr lang="en-US" sz="1400" dirty="0">
                <a:cs typeface="Times New Roman" pitchFamily="18" charset="0"/>
              </a:rPr>
              <a:t> Hospital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9838518" y="4864414"/>
            <a:ext cx="2327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Emporium Mall, Expo Centre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08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60 x 20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18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1,050,000(with </a:t>
            </a:r>
            <a:r>
              <a:rPr lang="en-US" sz="1400" dirty="0"/>
              <a:t>Lights)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1078" y="6165175"/>
            <a:ext cx="2376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3-09-2024</a:t>
            </a:r>
            <a:endParaRPr lang="en-US" sz="1400" dirty="0"/>
          </a:p>
        </p:txBody>
      </p:sp>
      <p:sp>
        <p:nvSpPr>
          <p:cNvPr id="19" name="Down Arrow 18"/>
          <p:cNvSpPr/>
          <p:nvPr/>
        </p:nvSpPr>
        <p:spPr>
          <a:xfrm>
            <a:off x="9688454" y="1222702"/>
            <a:ext cx="242624" cy="23194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16" y="683693"/>
            <a:ext cx="8213586" cy="611617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945699" y="1454650"/>
            <a:ext cx="400833" cy="58709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18" t="113"/>
          <a:stretch/>
        </p:blipFill>
        <p:spPr>
          <a:xfrm>
            <a:off x="8298902" y="1072088"/>
            <a:ext cx="3625676" cy="27075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660" y="72057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b="1" dirty="0" lang="en-US" sz="3200">
                <a:solidFill>
                  <a:srgbClr val="FF0000"/>
                </a:solidFill>
                <a:latin typeface="+mn-lt"/>
              </a:rPr>
              <a:t>G1 Market Johar Town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" t="108"/>
          <a:stretch/>
        </p:blipFill>
        <p:spPr>
          <a:xfrm>
            <a:off x="207264" y="800871"/>
            <a:ext cx="7884374" cy="5741625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3686155" y="871094"/>
            <a:ext cx="463296" cy="47322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>
            <a:off x="9062465" y="1427410"/>
            <a:ext cx="323409" cy="41183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81276" y="4337942"/>
            <a:ext cx="2240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Emporium </a:t>
            </a:r>
            <a:r>
              <a:rPr dirty="0" err="1" lang="en-US" sz="1400"/>
              <a:t>Mall,Expo</a:t>
            </a:r>
            <a:r>
              <a:rPr dirty="0" lang="en-US" sz="1400"/>
              <a:t> Center</a:t>
            </a:r>
          </a:p>
          <a:p>
            <a:endParaRPr dirty="0" lang="en-US" sz="1400"/>
          </a:p>
        </p:txBody>
      </p:sp>
      <p:sp>
        <p:nvSpPr>
          <p:cNvPr id="11" name="Rectangle 10"/>
          <p:cNvSpPr/>
          <p:nvPr/>
        </p:nvSpPr>
        <p:spPr>
          <a:xfrm>
            <a:off x="9891214" y="4868219"/>
            <a:ext cx="2221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GB" sz="1400">
                <a:latin charset="0" pitchFamily="34" typeface="Calibri"/>
                <a:cs charset="0" pitchFamily="34" typeface="Calibri"/>
              </a:rPr>
              <a:t>Doctor Hospital,G1 Market  </a:t>
            </a:r>
          </a:p>
          <a:p>
            <a:endParaRPr dirty="0" lang="en-US" sz="1400"/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08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40 x 30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1678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 sz="1400"/>
              <a:t>9</a:t>
            </a:r>
            <a:r>
              <a:rPr dirty="0" lang="en-US" sz="1400"/>
              <a:t>5</a:t>
            </a:r>
            <a:r>
              <a:rPr lang="en-US" smtClean="0" sz="1400"/>
              <a:t>0,000(with </a:t>
            </a:r>
            <a:r>
              <a:rPr dirty="0" lang="en-US" sz="1400"/>
              <a:t>Lights)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13623" y="6180271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21-8-2024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25607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9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4" y="-103764"/>
            <a:ext cx="12192000" cy="69617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b="1" dirty="0" lang="en-US" sz="3200">
                <a:solidFill>
                  <a:srgbClr val="FF0000"/>
                </a:solidFill>
                <a:latin typeface="+mn-lt"/>
              </a:rPr>
              <a:t>PIA Road Facing </a:t>
            </a:r>
            <a:r>
              <a:rPr b="1" dirty="0" err="1" lang="en-US" sz="3200">
                <a:solidFill>
                  <a:srgbClr val="FF0000"/>
                </a:solidFill>
                <a:latin typeface="+mn-lt"/>
              </a:rPr>
              <a:t>Wapda</a:t>
            </a:r>
            <a:r>
              <a:rPr b="1" dirty="0" lang="en-US" sz="3200">
                <a:solidFill>
                  <a:srgbClr val="FF0000"/>
                </a:solidFill>
                <a:latin typeface="+mn-lt"/>
              </a:rPr>
              <a:t> Town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60 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68171" y="5752223"/>
            <a:ext cx="1678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8</a:t>
            </a:r>
            <a:r>
              <a:rPr dirty="0" lang="en-US" smtClean="0" sz="1400"/>
              <a:t>00,000(with </a:t>
            </a:r>
            <a:r>
              <a:rPr dirty="0" lang="en-US" sz="1400"/>
              <a:t>Lights)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6" y="894902"/>
            <a:ext cx="7587631" cy="569072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422187" y="1653701"/>
            <a:ext cx="252919" cy="35019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13894" y="4385152"/>
            <a:ext cx="1170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/>
              <a:t>Wapda</a:t>
            </a:r>
            <a:r>
              <a:rPr dirty="0" lang="en-US" sz="1400"/>
              <a:t> Town </a:t>
            </a:r>
          </a:p>
        </p:txBody>
      </p:sp>
      <p:sp>
        <p:nvSpPr>
          <p:cNvPr id="9" name="Rectangle 8"/>
          <p:cNvSpPr/>
          <p:nvPr/>
        </p:nvSpPr>
        <p:spPr>
          <a:xfrm>
            <a:off x="9894438" y="4903352"/>
            <a:ext cx="2275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Akbar Chowk &amp; college Road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" t="70"/>
          <a:stretch/>
        </p:blipFill>
        <p:spPr>
          <a:xfrm>
            <a:off x="8037157" y="1204694"/>
            <a:ext cx="3945322" cy="2584072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9931078" y="1381328"/>
            <a:ext cx="263509" cy="27237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66746" y="6148724"/>
            <a:ext cx="1847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dirty="0" lang="en-US" sz="1300"/>
          </a:p>
        </p:txBody>
      </p:sp>
      <p:sp>
        <p:nvSpPr>
          <p:cNvPr id="2" name="TextBox 1"/>
          <p:cNvSpPr txBox="1"/>
          <p:nvPr/>
        </p:nvSpPr>
        <p:spPr>
          <a:xfrm>
            <a:off x="9986369" y="6127831"/>
            <a:ext cx="2487284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1400"/>
              <a:t>25-8-2024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37211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9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en-US" sz="3200">
                <a:solidFill>
                  <a:srgbClr val="FF0000"/>
                </a:solidFill>
                <a:latin typeface="+mn-lt"/>
              </a:rPr>
              <a:t>Kader </a:t>
            </a:r>
            <a:r>
              <a:rPr b="1" dirty="0" err="1" lang="en-US" sz="3200">
                <a:solidFill>
                  <a:srgbClr val="FF0000"/>
                </a:solidFill>
                <a:latin typeface="+mn-lt"/>
              </a:rPr>
              <a:t>Topbash</a:t>
            </a:r>
            <a:r>
              <a:rPr b="1" dirty="0" lang="en-US" sz="3200">
                <a:solidFill>
                  <a:srgbClr val="FF0000"/>
                </a:solidFill>
                <a:latin typeface="+mn-lt"/>
              </a:rPr>
              <a:t> Chowk/ </a:t>
            </a:r>
            <a:r>
              <a:rPr b="1" dirty="0" err="1" lang="en-US" sz="3200">
                <a:solidFill>
                  <a:srgbClr val="FF0000"/>
                </a:solidFill>
                <a:latin typeface="+mn-lt"/>
              </a:rPr>
              <a:t>Chattri</a:t>
            </a:r>
            <a:r>
              <a:rPr b="1" dirty="0" lang="en-US" sz="3200">
                <a:solidFill>
                  <a:srgbClr val="FF0000"/>
                </a:solidFill>
                <a:latin typeface="+mn-lt"/>
              </a:rPr>
              <a:t> Chowk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60 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1678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950,000(with </a:t>
            </a:r>
            <a:r>
              <a:rPr dirty="0" lang="en-US" sz="1400"/>
              <a:t>Lights)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36917" y="6149891"/>
            <a:ext cx="10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24-08-2024</a:t>
            </a:r>
            <a:endParaRPr dirty="0" lang="en-US" sz="1400"/>
          </a:p>
        </p:txBody>
      </p:sp>
      <p:sp>
        <p:nvSpPr>
          <p:cNvPr id="6" name="Rectangle 5"/>
          <p:cNvSpPr/>
          <p:nvPr/>
        </p:nvSpPr>
        <p:spPr>
          <a:xfrm>
            <a:off x="9931078" y="4309525"/>
            <a:ext cx="1663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z="1400">
                <a:cs charset="0" pitchFamily="34" typeface="Arial"/>
              </a:rPr>
              <a:t>Valencia town, </a:t>
            </a:r>
          </a:p>
          <a:p>
            <a:pPr lvl="0">
              <a:defRPr/>
            </a:pPr>
            <a:r>
              <a:rPr dirty="0" lang="en-US" sz="1400">
                <a:cs charset="0" pitchFamily="34" typeface="Arial"/>
              </a:rPr>
              <a:t>Lake </a:t>
            </a:r>
            <a:r>
              <a:rPr dirty="0" err="1" lang="en-US" sz="1400">
                <a:cs charset="0" pitchFamily="34" typeface="Arial"/>
              </a:rPr>
              <a:t>City,LDA</a:t>
            </a:r>
            <a:r>
              <a:rPr dirty="0" lang="en-US" sz="1400">
                <a:cs charset="0" pitchFamily="34" typeface="Arial"/>
              </a:rPr>
              <a:t> Signal </a:t>
            </a:r>
          </a:p>
        </p:txBody>
      </p:sp>
      <p:sp>
        <p:nvSpPr>
          <p:cNvPr id="9" name="Rectangle 8"/>
          <p:cNvSpPr/>
          <p:nvPr/>
        </p:nvSpPr>
        <p:spPr>
          <a:xfrm>
            <a:off x="9894438" y="4903352"/>
            <a:ext cx="215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LDA, </a:t>
            </a:r>
            <a:r>
              <a:rPr dirty="0" err="1" lang="en-US" sz="1400"/>
              <a:t>Shoukat</a:t>
            </a:r>
            <a:r>
              <a:rPr dirty="0" lang="en-US" sz="1400"/>
              <a:t> </a:t>
            </a:r>
            <a:r>
              <a:rPr dirty="0" err="1" lang="en-US" sz="1400"/>
              <a:t>Khanam,Ucp</a:t>
            </a:r>
            <a:r>
              <a:rPr dirty="0" lang="en-US" sz="1400"/>
              <a:t> </a:t>
            </a:r>
          </a:p>
          <a:p>
            <a:endParaRPr dirty="0" lang="en-US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890" y="1266546"/>
            <a:ext cx="3325471" cy="2494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 r="24"/>
          <a:stretch/>
        </p:blipFill>
        <p:spPr>
          <a:xfrm>
            <a:off x="255110" y="1266546"/>
            <a:ext cx="7859107" cy="53156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287949" y="1536970"/>
            <a:ext cx="379379" cy="37937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8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9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en-US" sz="3200">
                <a:solidFill>
                  <a:srgbClr val="FF0000"/>
                </a:solidFill>
                <a:latin typeface="+mn-lt"/>
              </a:rPr>
              <a:t>Kader </a:t>
            </a:r>
            <a:r>
              <a:rPr b="1" dirty="0" err="1" lang="en-US" sz="3200">
                <a:solidFill>
                  <a:srgbClr val="FF0000"/>
                </a:solidFill>
                <a:latin typeface="+mn-lt"/>
              </a:rPr>
              <a:t>Topbash</a:t>
            </a:r>
            <a:r>
              <a:rPr b="1" dirty="0" lang="en-US" sz="3200">
                <a:solidFill>
                  <a:srgbClr val="FF0000"/>
                </a:solidFill>
                <a:latin typeface="+mn-lt"/>
              </a:rPr>
              <a:t> Chowk/ </a:t>
            </a:r>
            <a:r>
              <a:rPr b="1" dirty="0" err="1" lang="en-US" sz="3200">
                <a:solidFill>
                  <a:srgbClr val="FF0000"/>
                </a:solidFill>
                <a:latin typeface="+mn-lt"/>
              </a:rPr>
              <a:t>Chattri</a:t>
            </a:r>
            <a:r>
              <a:rPr b="1" dirty="0" lang="en-US" sz="3200">
                <a:solidFill>
                  <a:srgbClr val="FF0000"/>
                </a:solidFill>
                <a:latin typeface="+mn-lt"/>
              </a:rPr>
              <a:t> Chowk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90 x 30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18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2,200,000(with </a:t>
            </a:r>
            <a:r>
              <a:rPr dirty="0" lang="en-US" sz="1400"/>
              <a:t>Lights)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31078" y="4309525"/>
            <a:ext cx="1663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z="1400">
                <a:cs charset="0" pitchFamily="34" typeface="Arial"/>
              </a:rPr>
              <a:t>Valencia town, </a:t>
            </a:r>
          </a:p>
          <a:p>
            <a:pPr lvl="0">
              <a:defRPr/>
            </a:pPr>
            <a:r>
              <a:rPr dirty="0" lang="en-US" sz="1400">
                <a:cs charset="0" pitchFamily="34" typeface="Arial"/>
              </a:rPr>
              <a:t>Lake </a:t>
            </a:r>
            <a:r>
              <a:rPr dirty="0" err="1" lang="en-US" sz="1400">
                <a:cs charset="0" pitchFamily="34" typeface="Arial"/>
              </a:rPr>
              <a:t>City,LDA</a:t>
            </a:r>
            <a:r>
              <a:rPr dirty="0" lang="en-US" sz="1400">
                <a:cs charset="0" pitchFamily="34" typeface="Arial"/>
              </a:rPr>
              <a:t> Signal </a:t>
            </a:r>
          </a:p>
        </p:txBody>
      </p:sp>
      <p:sp>
        <p:nvSpPr>
          <p:cNvPr id="9" name="Rectangle 8"/>
          <p:cNvSpPr/>
          <p:nvPr/>
        </p:nvSpPr>
        <p:spPr>
          <a:xfrm>
            <a:off x="9894438" y="4903352"/>
            <a:ext cx="215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LDA, </a:t>
            </a:r>
            <a:r>
              <a:rPr dirty="0" err="1" lang="en-US" sz="1400"/>
              <a:t>Shoukat</a:t>
            </a:r>
            <a:r>
              <a:rPr dirty="0" lang="en-US" sz="1400"/>
              <a:t> </a:t>
            </a:r>
            <a:r>
              <a:rPr dirty="0" err="1" lang="en-US" sz="1400"/>
              <a:t>Khanam,Ucp</a:t>
            </a:r>
            <a:r>
              <a:rPr dirty="0" lang="en-US" sz="1400"/>
              <a:t> </a:t>
            </a:r>
          </a:p>
          <a:p>
            <a:endParaRPr dirty="0"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" l="71" r="36" t="78"/>
          <a:stretch/>
        </p:blipFill>
        <p:spPr>
          <a:xfrm>
            <a:off x="8481131" y="1276366"/>
            <a:ext cx="3570051" cy="2478317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9572017" y="2042809"/>
            <a:ext cx="243192" cy="26264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" l="48" r="35" t="72"/>
          <a:stretch/>
        </p:blipFill>
        <p:spPr>
          <a:xfrm>
            <a:off x="266887" y="886654"/>
            <a:ext cx="7690339" cy="5791153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3005847" y="1712068"/>
            <a:ext cx="359923" cy="476655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13623" y="6180271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21-8-2024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15853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9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en-US" sz="3200">
                <a:solidFill>
                  <a:srgbClr val="FF0000"/>
                </a:solidFill>
                <a:latin typeface="+mn-lt"/>
              </a:rPr>
              <a:t>Kader </a:t>
            </a:r>
            <a:r>
              <a:rPr b="1" dirty="0" err="1" lang="en-US" sz="3200">
                <a:solidFill>
                  <a:srgbClr val="FF0000"/>
                </a:solidFill>
                <a:latin typeface="+mn-lt"/>
              </a:rPr>
              <a:t>Topbash</a:t>
            </a:r>
            <a:r>
              <a:rPr b="1" dirty="0" lang="en-US" sz="3200">
                <a:solidFill>
                  <a:srgbClr val="FF0000"/>
                </a:solidFill>
                <a:latin typeface="+mn-lt"/>
              </a:rPr>
              <a:t> Chowk/ </a:t>
            </a:r>
            <a:r>
              <a:rPr b="1" dirty="0" err="1" lang="en-US" sz="3200">
                <a:solidFill>
                  <a:srgbClr val="FF0000"/>
                </a:solidFill>
                <a:latin typeface="+mn-lt"/>
              </a:rPr>
              <a:t>Chattri</a:t>
            </a:r>
            <a:r>
              <a:rPr b="1" dirty="0" lang="en-US" sz="3200">
                <a:solidFill>
                  <a:srgbClr val="FF0000"/>
                </a:solidFill>
                <a:latin typeface="+mn-lt"/>
              </a:rPr>
              <a:t> Chowk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60 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1678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9</a:t>
            </a:r>
            <a:r>
              <a:rPr dirty="0" lang="en-US" smtClean="0" sz="1400"/>
              <a:t>50,000(with </a:t>
            </a:r>
            <a:r>
              <a:rPr dirty="0" lang="en-US" sz="1400"/>
              <a:t>Lights)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31078" y="4309525"/>
            <a:ext cx="1663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dirty="0" lang="en-US" sz="1400">
                <a:cs charset="0" pitchFamily="34" typeface="Arial"/>
              </a:rPr>
              <a:t>Valencia town, </a:t>
            </a:r>
          </a:p>
          <a:p>
            <a:pPr lvl="0">
              <a:defRPr/>
            </a:pPr>
            <a:r>
              <a:rPr dirty="0" lang="en-US" sz="1400">
                <a:cs charset="0" pitchFamily="34" typeface="Arial"/>
              </a:rPr>
              <a:t>Lake </a:t>
            </a:r>
            <a:r>
              <a:rPr dirty="0" err="1" lang="en-US" sz="1400">
                <a:cs charset="0" pitchFamily="34" typeface="Arial"/>
              </a:rPr>
              <a:t>City,LDA</a:t>
            </a:r>
            <a:r>
              <a:rPr dirty="0" lang="en-US" sz="1400">
                <a:cs charset="0" pitchFamily="34" typeface="Arial"/>
              </a:rPr>
              <a:t> Signal </a:t>
            </a:r>
          </a:p>
        </p:txBody>
      </p:sp>
      <p:sp>
        <p:nvSpPr>
          <p:cNvPr id="9" name="Rectangle 8"/>
          <p:cNvSpPr/>
          <p:nvPr/>
        </p:nvSpPr>
        <p:spPr>
          <a:xfrm>
            <a:off x="9894438" y="4903352"/>
            <a:ext cx="215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LDA, </a:t>
            </a:r>
            <a:r>
              <a:rPr dirty="0" err="1" lang="en-US" sz="1400"/>
              <a:t>Shoukat</a:t>
            </a:r>
            <a:r>
              <a:rPr dirty="0" lang="en-US" sz="1400"/>
              <a:t> </a:t>
            </a:r>
            <a:r>
              <a:rPr dirty="0" err="1" lang="en-US" sz="1400"/>
              <a:t>Khanam,Ucp</a:t>
            </a:r>
            <a:r>
              <a:rPr dirty="0" lang="en-US" sz="1400"/>
              <a:t> </a:t>
            </a:r>
          </a:p>
          <a:p>
            <a:endParaRPr dirty="0" lang="en-US" sz="1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" l="50" r="21" t="47"/>
          <a:stretch/>
        </p:blipFill>
        <p:spPr>
          <a:xfrm>
            <a:off x="8570068" y="1224357"/>
            <a:ext cx="3375498" cy="2588886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9503923" y="1468877"/>
            <a:ext cx="223737" cy="28210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8" y="787939"/>
            <a:ext cx="8019253" cy="591819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636196" y="2393004"/>
            <a:ext cx="321013" cy="44747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177512" y="6149493"/>
            <a:ext cx="2014488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1400"/>
              <a:t>3-9-2024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29161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9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353" y="185486"/>
            <a:ext cx="7234989" cy="5092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en-US"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1078" y="5363173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/>
              <a:t>60 x 20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4711" y="5748765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900,000</a:t>
            </a:r>
            <a:endParaRPr dirty="0" lang="en-US" sz="1400"/>
          </a:p>
        </p:txBody>
      </p:sp>
      <p:sp>
        <p:nvSpPr>
          <p:cNvPr id="6" name="Rectangle 5"/>
          <p:cNvSpPr/>
          <p:nvPr/>
        </p:nvSpPr>
        <p:spPr>
          <a:xfrm>
            <a:off x="9931078" y="4309525"/>
            <a:ext cx="1362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err="1" lang="en-US" sz="1400">
                <a:cs charset="0" pitchFamily="18" typeface="Times New Roman"/>
              </a:rPr>
              <a:t>Chatri</a:t>
            </a:r>
            <a:r>
              <a:rPr dirty="0" lang="en-US" sz="1400">
                <a:cs charset="0" pitchFamily="18" typeface="Times New Roman"/>
              </a:rPr>
              <a:t> Chowk &amp; </a:t>
            </a:r>
          </a:p>
          <a:p>
            <a:r>
              <a:rPr dirty="0" err="1" lang="en-US" sz="1400">
                <a:cs charset="0" pitchFamily="18" typeface="Times New Roman"/>
              </a:rPr>
              <a:t>Rahbar</a:t>
            </a:r>
            <a:r>
              <a:rPr dirty="0" lang="en-US" sz="1400">
                <a:cs charset="0" pitchFamily="18" typeface="Times New Roman"/>
              </a:rPr>
              <a:t> DHA</a:t>
            </a:r>
            <a:endParaRPr dirty="0" lang="en-US" sz="1400">
              <a:solidFill>
                <a:schemeClr val="bg1"/>
              </a:solidFill>
              <a:cs charset="0" pitchFamily="18" typeface="Times New Roman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" r="49"/>
          <a:stretch/>
        </p:blipFill>
        <p:spPr>
          <a:xfrm>
            <a:off x="335986" y="1408140"/>
            <a:ext cx="7977687" cy="5265034"/>
          </a:xfrm>
          <a:prstGeom prst="rect">
            <a:avLst/>
          </a:prstGeom>
        </p:spPr>
      </p:pic>
      <p:pic>
        <p:nvPicPr>
          <p:cNvPr id="20" name="Picture 2"/>
          <p:cNvPicPr>
            <a:picLocks noChangeArrowheads="1" noChangeAspect="1"/>
          </p:cNvPicPr>
          <p:nvPr/>
        </p:nvPicPr>
        <p:blipFill>
          <a:blip r:embed="rId5">
            <a:lum bright="-12000" contrast="37000"/>
          </a:blip>
          <a:srcRect/>
          <a:stretch>
            <a:fillRect/>
          </a:stretch>
        </p:blipFill>
        <p:spPr bwMode="auto">
          <a:xfrm>
            <a:off x="8371732" y="1408140"/>
            <a:ext cx="3599235" cy="224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68353" y="322184"/>
            <a:ext cx="8508996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en-US" sz="3200">
                <a:solidFill>
                  <a:srgbClr val="FF0000"/>
                </a:solidFill>
                <a:latin typeface="Calibri (Body)"/>
                <a:cs charset="0" pitchFamily="18" typeface="Times New Roman"/>
              </a:rPr>
              <a:t>Punjab Bank Chowk, Valencia, Johar Town</a:t>
            </a:r>
          </a:p>
        </p:txBody>
      </p:sp>
      <p:sp>
        <p:nvSpPr>
          <p:cNvPr id="4" name="Down Arrow 3"/>
          <p:cNvSpPr/>
          <p:nvPr/>
        </p:nvSpPr>
        <p:spPr>
          <a:xfrm>
            <a:off x="4717915" y="1682885"/>
            <a:ext cx="350196" cy="33074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64286" y="4911913"/>
            <a:ext cx="1813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z="1400">
                <a:cs charset="0" pitchFamily="18" typeface="Times New Roman"/>
              </a:rPr>
              <a:t>Lake City, Pine Avenue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13623" y="6180271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1400"/>
              <a:t>30-8-2024</a:t>
            </a:r>
            <a:endParaRPr dirty="0" lang="en-US" sz="1400"/>
          </a:p>
        </p:txBody>
      </p:sp>
    </p:spTree>
    <p:extLst>
      <p:ext uri="{BB962C8B-B14F-4D97-AF65-F5344CB8AC3E}">
        <p14:creationId xmlns:p14="http://schemas.microsoft.com/office/powerpoint/2010/main" val="4000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Theme1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F1602B1-5940-496E-8892-DD54AFA8EAC7}" vid="{36CD44A3-FBBE-4F8C-9ED8-13F1646A54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7510502</TotalTime>
  <Words>2716</Words>
  <Application>Microsoft Office PowerPoint</Application>
  <PresentationFormat>Widescreen</PresentationFormat>
  <Paragraphs>1112</Paragraphs>
  <Slides>135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46" baseType="lpstr">
      <vt:lpstr>Microsoft YaHei</vt:lpstr>
      <vt:lpstr>ArcaMajora-Heavy</vt:lpstr>
      <vt:lpstr>Arial</vt:lpstr>
      <vt:lpstr>Calibri</vt:lpstr>
      <vt:lpstr>Calibri (Body)</vt:lpstr>
      <vt:lpstr>Calibri Light</vt:lpstr>
      <vt:lpstr>Carlito</vt:lpstr>
      <vt:lpstr>Geogrotesque Light</vt:lpstr>
      <vt:lpstr>Geogrotesque Medium</vt:lpstr>
      <vt:lpstr>Times New Roman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DHA Khayaban e Iqbal Signal</vt:lpstr>
      <vt:lpstr>DHA Dolmen Mall Nawaz Sharif Interchange</vt:lpstr>
      <vt:lpstr>Near DHA Dolmen Mall Nawaz Sharif Interchange</vt:lpstr>
      <vt:lpstr>Sherpao Bridge</vt:lpstr>
      <vt:lpstr>PowerPoint Presentation</vt:lpstr>
      <vt:lpstr>PowerPoint Presentation</vt:lpstr>
      <vt:lpstr>MM Alam road </vt:lpstr>
      <vt:lpstr>MM Alam road </vt:lpstr>
      <vt:lpstr>Calvary Ground</vt:lpstr>
      <vt:lpstr> Main Boulevard DHA </vt:lpstr>
      <vt:lpstr>Kalma Chowk</vt:lpstr>
      <vt:lpstr>Muslim Town Flyover</vt:lpstr>
      <vt:lpstr>Muslim Town Flyover</vt:lpstr>
      <vt:lpstr>Model Town Link Road</vt:lpstr>
      <vt:lpstr>PowerPoint Presentation</vt:lpstr>
      <vt:lpstr>Main Jail Road (with Lights)</vt:lpstr>
      <vt:lpstr>Jawad Cheema Chowk (with Lights)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Farheen Akhtar</dc:creator>
  <cp:lastModifiedBy>mishwaz</cp:lastModifiedBy>
  <cp:revision>10583</cp:revision>
  <dcterms:created xsi:type="dcterms:W3CDTF">2016-12-15T09:07:25Z</dcterms:created>
  <dcterms:modified xsi:type="dcterms:W3CDTF">2024-08-05T05:31:35Z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9326283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D10.2.0</vt:lpwstr>
  </property>
</Properties>
</file>