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8" r:id="rId10"/>
    <p:sldId id="269" r:id="rId11"/>
    <p:sldId id="270" r:id="rId12"/>
    <p:sldId id="265" r:id="rId13"/>
    <p:sldId id="271" r:id="rId14"/>
    <p:sldId id="266" r:id="rId15"/>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2" d="100"/>
          <a:sy n="52" d="100"/>
        </p:scale>
        <p:origin x="22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B819FF-B11C-4208-B746-CB6825863F4E}"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49B3B-B117-4F70-986B-87602822635B}" type="slidenum">
              <a:rPr lang="en-US" smtClean="0"/>
              <a:t>‹#›</a:t>
            </a:fld>
            <a:endParaRPr lang="en-US"/>
          </a:p>
        </p:txBody>
      </p:sp>
    </p:spTree>
    <p:extLst>
      <p:ext uri="{BB962C8B-B14F-4D97-AF65-F5344CB8AC3E}">
        <p14:creationId xmlns:p14="http://schemas.microsoft.com/office/powerpoint/2010/main" val="382192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B819FF-B11C-4208-B746-CB6825863F4E}"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49B3B-B117-4F70-986B-87602822635B}" type="slidenum">
              <a:rPr lang="en-US" smtClean="0"/>
              <a:t>‹#›</a:t>
            </a:fld>
            <a:endParaRPr lang="en-US"/>
          </a:p>
        </p:txBody>
      </p:sp>
    </p:spTree>
    <p:extLst>
      <p:ext uri="{BB962C8B-B14F-4D97-AF65-F5344CB8AC3E}">
        <p14:creationId xmlns:p14="http://schemas.microsoft.com/office/powerpoint/2010/main" val="3609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B819FF-B11C-4208-B746-CB6825863F4E}"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49B3B-B117-4F70-986B-87602822635B}" type="slidenum">
              <a:rPr lang="en-US" smtClean="0"/>
              <a:t>‹#›</a:t>
            </a:fld>
            <a:endParaRPr lang="en-US"/>
          </a:p>
        </p:txBody>
      </p:sp>
    </p:spTree>
    <p:extLst>
      <p:ext uri="{BB962C8B-B14F-4D97-AF65-F5344CB8AC3E}">
        <p14:creationId xmlns:p14="http://schemas.microsoft.com/office/powerpoint/2010/main" val="118400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B819FF-B11C-4208-B746-CB6825863F4E}"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49B3B-B117-4F70-986B-87602822635B}" type="slidenum">
              <a:rPr lang="en-US" smtClean="0"/>
              <a:t>‹#›</a:t>
            </a:fld>
            <a:endParaRPr lang="en-US"/>
          </a:p>
        </p:txBody>
      </p:sp>
    </p:spTree>
    <p:extLst>
      <p:ext uri="{BB962C8B-B14F-4D97-AF65-F5344CB8AC3E}">
        <p14:creationId xmlns:p14="http://schemas.microsoft.com/office/powerpoint/2010/main" val="308834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B819FF-B11C-4208-B746-CB6825863F4E}"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49B3B-B117-4F70-986B-87602822635B}" type="slidenum">
              <a:rPr lang="en-US" smtClean="0"/>
              <a:t>‹#›</a:t>
            </a:fld>
            <a:endParaRPr lang="en-US"/>
          </a:p>
        </p:txBody>
      </p:sp>
    </p:spTree>
    <p:extLst>
      <p:ext uri="{BB962C8B-B14F-4D97-AF65-F5344CB8AC3E}">
        <p14:creationId xmlns:p14="http://schemas.microsoft.com/office/powerpoint/2010/main" val="401013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B819FF-B11C-4208-B746-CB6825863F4E}"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49B3B-B117-4F70-986B-87602822635B}" type="slidenum">
              <a:rPr lang="en-US" smtClean="0"/>
              <a:t>‹#›</a:t>
            </a:fld>
            <a:endParaRPr lang="en-US"/>
          </a:p>
        </p:txBody>
      </p:sp>
    </p:spTree>
    <p:extLst>
      <p:ext uri="{BB962C8B-B14F-4D97-AF65-F5344CB8AC3E}">
        <p14:creationId xmlns:p14="http://schemas.microsoft.com/office/powerpoint/2010/main" val="112594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B819FF-B11C-4208-B746-CB6825863F4E}" type="datetimeFigureOut">
              <a:rPr lang="en-US" smtClean="0"/>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49B3B-B117-4F70-986B-87602822635B}" type="slidenum">
              <a:rPr lang="en-US" smtClean="0"/>
              <a:t>‹#›</a:t>
            </a:fld>
            <a:endParaRPr lang="en-US"/>
          </a:p>
        </p:txBody>
      </p:sp>
    </p:spTree>
    <p:extLst>
      <p:ext uri="{BB962C8B-B14F-4D97-AF65-F5344CB8AC3E}">
        <p14:creationId xmlns:p14="http://schemas.microsoft.com/office/powerpoint/2010/main" val="69991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B819FF-B11C-4208-B746-CB6825863F4E}" type="datetimeFigureOut">
              <a:rPr lang="en-US" smtClean="0"/>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49B3B-B117-4F70-986B-87602822635B}" type="slidenum">
              <a:rPr lang="en-US" smtClean="0"/>
              <a:t>‹#›</a:t>
            </a:fld>
            <a:endParaRPr lang="en-US"/>
          </a:p>
        </p:txBody>
      </p:sp>
    </p:spTree>
    <p:extLst>
      <p:ext uri="{BB962C8B-B14F-4D97-AF65-F5344CB8AC3E}">
        <p14:creationId xmlns:p14="http://schemas.microsoft.com/office/powerpoint/2010/main" val="258491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819FF-B11C-4208-B746-CB6825863F4E}" type="datetimeFigureOut">
              <a:rPr lang="en-US" smtClean="0"/>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49B3B-B117-4F70-986B-87602822635B}" type="slidenum">
              <a:rPr lang="en-US" smtClean="0"/>
              <a:t>‹#›</a:t>
            </a:fld>
            <a:endParaRPr lang="en-US"/>
          </a:p>
        </p:txBody>
      </p:sp>
    </p:spTree>
    <p:extLst>
      <p:ext uri="{BB962C8B-B14F-4D97-AF65-F5344CB8AC3E}">
        <p14:creationId xmlns:p14="http://schemas.microsoft.com/office/powerpoint/2010/main" val="1362835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819FF-B11C-4208-B746-CB6825863F4E}"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49B3B-B117-4F70-986B-87602822635B}" type="slidenum">
              <a:rPr lang="en-US" smtClean="0"/>
              <a:t>‹#›</a:t>
            </a:fld>
            <a:endParaRPr lang="en-US"/>
          </a:p>
        </p:txBody>
      </p:sp>
    </p:spTree>
    <p:extLst>
      <p:ext uri="{BB962C8B-B14F-4D97-AF65-F5344CB8AC3E}">
        <p14:creationId xmlns:p14="http://schemas.microsoft.com/office/powerpoint/2010/main" val="130476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819FF-B11C-4208-B746-CB6825863F4E}"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49B3B-B117-4F70-986B-87602822635B}" type="slidenum">
              <a:rPr lang="en-US" smtClean="0"/>
              <a:t>‹#›</a:t>
            </a:fld>
            <a:endParaRPr lang="en-US"/>
          </a:p>
        </p:txBody>
      </p:sp>
    </p:spTree>
    <p:extLst>
      <p:ext uri="{BB962C8B-B14F-4D97-AF65-F5344CB8AC3E}">
        <p14:creationId xmlns:p14="http://schemas.microsoft.com/office/powerpoint/2010/main" val="3134400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0B819FF-B11C-4208-B746-CB6825863F4E}" type="datetimeFigureOut">
              <a:rPr lang="en-US" smtClean="0"/>
              <a:t>10/10/2023</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FE49B3B-B117-4F70-986B-87602822635B}" type="slidenum">
              <a:rPr lang="en-US" smtClean="0"/>
              <a:t>‹#›</a:t>
            </a:fld>
            <a:endParaRPr lang="en-US"/>
          </a:p>
        </p:txBody>
      </p:sp>
    </p:spTree>
    <p:extLst>
      <p:ext uri="{BB962C8B-B14F-4D97-AF65-F5344CB8AC3E}">
        <p14:creationId xmlns:p14="http://schemas.microsoft.com/office/powerpoint/2010/main" val="37102394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700000">
            <a:off x="870313" y="1589098"/>
            <a:ext cx="4194239" cy="375083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2700000">
            <a:off x="-608222" y="-773033"/>
            <a:ext cx="2241413" cy="3690936"/>
          </a:xfrm>
          <a:custGeom>
            <a:avLst/>
            <a:gdLst>
              <a:gd name="connsiteX0" fmla="*/ 0 w 2241413"/>
              <a:gd name="connsiteY0" fmla="*/ 1449523 h 3690936"/>
              <a:gd name="connsiteX1" fmla="*/ 1449523 w 2241413"/>
              <a:gd name="connsiteY1" fmla="*/ 0 h 3690936"/>
              <a:gd name="connsiteX2" fmla="*/ 2241413 w 2241413"/>
              <a:gd name="connsiteY2" fmla="*/ 0 h 3690936"/>
              <a:gd name="connsiteX3" fmla="*/ 2241413 w 2241413"/>
              <a:gd name="connsiteY3" fmla="*/ 3690936 h 3690936"/>
            </a:gdLst>
            <a:ahLst/>
            <a:cxnLst>
              <a:cxn ang="0">
                <a:pos x="connsiteX0" y="connsiteY0"/>
              </a:cxn>
              <a:cxn ang="0">
                <a:pos x="connsiteX1" y="connsiteY1"/>
              </a:cxn>
              <a:cxn ang="0">
                <a:pos x="connsiteX2" y="connsiteY2"/>
              </a:cxn>
              <a:cxn ang="0">
                <a:pos x="connsiteX3" y="connsiteY3"/>
              </a:cxn>
            </a:cxnLst>
            <a:rect l="l" t="t" r="r" b="b"/>
            <a:pathLst>
              <a:path w="2241413" h="3690936">
                <a:moveTo>
                  <a:pt x="0" y="1449523"/>
                </a:moveTo>
                <a:lnTo>
                  <a:pt x="1449523" y="0"/>
                </a:lnTo>
                <a:lnTo>
                  <a:pt x="2241413" y="0"/>
                </a:lnTo>
                <a:lnTo>
                  <a:pt x="2241413" y="369093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700000">
            <a:off x="3370742" y="-91696"/>
            <a:ext cx="1390650" cy="1333500"/>
          </a:xfrm>
          <a:custGeom>
            <a:avLst/>
            <a:gdLst>
              <a:gd name="connsiteX0" fmla="*/ 0 w 1390650"/>
              <a:gd name="connsiteY0" fmla="*/ 548826 h 1333500"/>
              <a:gd name="connsiteX1" fmla="*/ 548826 w 1390650"/>
              <a:gd name="connsiteY1" fmla="*/ 0 h 1333500"/>
              <a:gd name="connsiteX2" fmla="*/ 1390650 w 1390650"/>
              <a:gd name="connsiteY2" fmla="*/ 0 h 1333500"/>
              <a:gd name="connsiteX3" fmla="*/ 1390650 w 1390650"/>
              <a:gd name="connsiteY3" fmla="*/ 1333500 h 1333500"/>
              <a:gd name="connsiteX4" fmla="*/ 0 w 1390650"/>
              <a:gd name="connsiteY4" fmla="*/ 1333500 h 133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0650" h="1333500">
                <a:moveTo>
                  <a:pt x="0" y="548826"/>
                </a:moveTo>
                <a:lnTo>
                  <a:pt x="548826" y="0"/>
                </a:lnTo>
                <a:lnTo>
                  <a:pt x="1390650" y="0"/>
                </a:lnTo>
                <a:lnTo>
                  <a:pt x="1390650" y="1333500"/>
                </a:lnTo>
                <a:lnTo>
                  <a:pt x="0" y="13335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2700000">
            <a:off x="3491729" y="5727529"/>
            <a:ext cx="1148675" cy="10919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2700000">
            <a:off x="-1618699" y="6724791"/>
            <a:ext cx="8821679" cy="737431"/>
          </a:xfrm>
          <a:custGeom>
            <a:avLst/>
            <a:gdLst>
              <a:gd name="connsiteX0" fmla="*/ 0 w 8821679"/>
              <a:gd name="connsiteY0" fmla="*/ 0 h 737431"/>
              <a:gd name="connsiteX1" fmla="*/ 8821679 w 8821679"/>
              <a:gd name="connsiteY1" fmla="*/ 0 h 737431"/>
              <a:gd name="connsiteX2" fmla="*/ 8084248 w 8821679"/>
              <a:gd name="connsiteY2" fmla="*/ 737431 h 737431"/>
              <a:gd name="connsiteX3" fmla="*/ 737431 w 8821679"/>
              <a:gd name="connsiteY3" fmla="*/ 737431 h 737431"/>
            </a:gdLst>
            <a:ahLst/>
            <a:cxnLst>
              <a:cxn ang="0">
                <a:pos x="connsiteX0" y="connsiteY0"/>
              </a:cxn>
              <a:cxn ang="0">
                <a:pos x="connsiteX1" y="connsiteY1"/>
              </a:cxn>
              <a:cxn ang="0">
                <a:pos x="connsiteX2" y="connsiteY2"/>
              </a:cxn>
              <a:cxn ang="0">
                <a:pos x="connsiteX3" y="connsiteY3"/>
              </a:cxn>
            </a:cxnLst>
            <a:rect l="l" t="t" r="r" b="b"/>
            <a:pathLst>
              <a:path w="8821679" h="737431">
                <a:moveTo>
                  <a:pt x="0" y="0"/>
                </a:moveTo>
                <a:lnTo>
                  <a:pt x="8821679" y="0"/>
                </a:lnTo>
                <a:lnTo>
                  <a:pt x="8084248" y="737431"/>
                </a:lnTo>
                <a:lnTo>
                  <a:pt x="737431" y="737431"/>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9595152"/>
            <a:ext cx="6858000" cy="35656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40469" y="1233997"/>
            <a:ext cx="2317531" cy="769441"/>
          </a:xfrm>
          <a:prstGeom prst="rect">
            <a:avLst/>
          </a:prstGeom>
          <a:noFill/>
        </p:spPr>
        <p:txBody>
          <a:bodyPr wrap="square" rtlCol="0">
            <a:spAutoFit/>
          </a:bodyPr>
          <a:lstStyle/>
          <a:p>
            <a:r>
              <a:rPr lang="en-US" sz="4400" b="1" dirty="0" smtClean="0">
                <a:latin typeface="Tw Cen MT" panose="020B0602020104020603" pitchFamily="34" charset="0"/>
              </a:rPr>
              <a:t>Portfolio</a:t>
            </a:r>
            <a:endParaRPr lang="en-US" sz="4400" b="1" dirty="0">
              <a:latin typeface="Tw Cen MT" panose="020B0602020104020603"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66" y="7093506"/>
            <a:ext cx="2493074" cy="2621055"/>
          </a:xfrm>
          <a:prstGeom prst="rect">
            <a:avLst/>
          </a:prstGeom>
        </p:spPr>
      </p:pic>
    </p:spTree>
    <p:extLst>
      <p:ext uri="{BB962C8B-B14F-4D97-AF65-F5344CB8AC3E}">
        <p14:creationId xmlns:p14="http://schemas.microsoft.com/office/powerpoint/2010/main" val="1553511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990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5728" y="930478"/>
            <a:ext cx="2287472" cy="523220"/>
          </a:xfrm>
          <a:prstGeom prst="rect">
            <a:avLst/>
          </a:prstGeom>
          <a:noFill/>
        </p:spPr>
        <p:txBody>
          <a:bodyPr wrap="square" rtlCol="0">
            <a:spAutoFit/>
          </a:bodyPr>
          <a:lstStyle/>
          <a:p>
            <a:r>
              <a:rPr lang="en-US" sz="2800" b="1" dirty="0" smtClean="0">
                <a:latin typeface="Tw Cen MT" panose="020B0602020104020603" pitchFamily="34" charset="0"/>
              </a:rPr>
              <a:t>Front lit Board</a:t>
            </a:r>
            <a:endParaRPr lang="en-US" sz="2800" b="1" dirty="0">
              <a:latin typeface="Tw Cen MT" panose="020B0602020104020603" pitchFamily="34" charset="0"/>
            </a:endParaRPr>
          </a:p>
        </p:txBody>
      </p:sp>
      <p:sp>
        <p:nvSpPr>
          <p:cNvPr id="8" name="Rectangle 7"/>
          <p:cNvSpPr/>
          <p:nvPr/>
        </p:nvSpPr>
        <p:spPr>
          <a:xfrm>
            <a:off x="794920" y="1804309"/>
            <a:ext cx="4663809" cy="2759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7166" y="5545505"/>
            <a:ext cx="2854401" cy="523220"/>
          </a:xfrm>
          <a:prstGeom prst="rect">
            <a:avLst/>
          </a:prstGeom>
          <a:noFill/>
        </p:spPr>
        <p:txBody>
          <a:bodyPr wrap="square" rtlCol="0">
            <a:spAutoFit/>
          </a:bodyPr>
          <a:lstStyle/>
          <a:p>
            <a:r>
              <a:rPr lang="en-US" sz="2800" b="1" dirty="0" smtClean="0">
                <a:latin typeface="Tw Cen MT" panose="020B0602020104020603" pitchFamily="34" charset="0"/>
              </a:rPr>
              <a:t>3D work</a:t>
            </a:r>
            <a:endParaRPr lang="en-US" sz="2800" b="1" dirty="0">
              <a:latin typeface="Tw Cen MT" panose="020B0602020104020603" pitchFamily="34" charset="0"/>
            </a:endParaRPr>
          </a:p>
        </p:txBody>
      </p:sp>
      <p:sp>
        <p:nvSpPr>
          <p:cNvPr id="10" name="Rectangle 9"/>
          <p:cNvSpPr/>
          <p:nvPr/>
        </p:nvSpPr>
        <p:spPr>
          <a:xfrm>
            <a:off x="794920" y="6607436"/>
            <a:ext cx="4663809" cy="2759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921" y="1816793"/>
            <a:ext cx="4663808" cy="27895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919" y="6607436"/>
            <a:ext cx="4663809" cy="2752952"/>
          </a:xfrm>
          <a:prstGeom prst="rect">
            <a:avLst/>
          </a:prstGeom>
        </p:spPr>
      </p:pic>
    </p:spTree>
    <p:extLst>
      <p:ext uri="{BB962C8B-B14F-4D97-AF65-F5344CB8AC3E}">
        <p14:creationId xmlns:p14="http://schemas.microsoft.com/office/powerpoint/2010/main" val="1986525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990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5728" y="930478"/>
            <a:ext cx="2397200" cy="523220"/>
          </a:xfrm>
          <a:prstGeom prst="rect">
            <a:avLst/>
          </a:prstGeom>
          <a:noFill/>
        </p:spPr>
        <p:txBody>
          <a:bodyPr wrap="square" rtlCol="0">
            <a:spAutoFit/>
          </a:bodyPr>
          <a:lstStyle/>
          <a:p>
            <a:r>
              <a:rPr lang="en-US" sz="2800" b="1" dirty="0" smtClean="0">
                <a:latin typeface="Tw Cen MT" panose="020B0602020104020603" pitchFamily="34" charset="0"/>
              </a:rPr>
              <a:t>Exhibition Stall</a:t>
            </a:r>
            <a:endParaRPr lang="en-US" sz="2800" b="1" dirty="0">
              <a:latin typeface="Tw Cen MT" panose="020B0602020104020603" pitchFamily="34" charset="0"/>
            </a:endParaRPr>
          </a:p>
        </p:txBody>
      </p:sp>
      <p:sp>
        <p:nvSpPr>
          <p:cNvPr id="8" name="Rectangle 7"/>
          <p:cNvSpPr/>
          <p:nvPr/>
        </p:nvSpPr>
        <p:spPr>
          <a:xfrm>
            <a:off x="794920" y="1804309"/>
            <a:ext cx="4663809" cy="2621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7166" y="5545505"/>
            <a:ext cx="2854401" cy="523220"/>
          </a:xfrm>
          <a:prstGeom prst="rect">
            <a:avLst/>
          </a:prstGeom>
          <a:noFill/>
        </p:spPr>
        <p:txBody>
          <a:bodyPr wrap="square" rtlCol="0">
            <a:spAutoFit/>
          </a:bodyPr>
          <a:lstStyle/>
          <a:p>
            <a:r>
              <a:rPr lang="en-US" sz="2800" b="1" dirty="0" smtClean="0">
                <a:latin typeface="Tw Cen MT" panose="020B0602020104020603" pitchFamily="34" charset="0"/>
              </a:rPr>
              <a:t>Racks</a:t>
            </a:r>
            <a:endParaRPr lang="en-US" sz="2800" b="1" dirty="0">
              <a:latin typeface="Tw Cen MT" panose="020B0602020104020603" pitchFamily="34" charset="0"/>
            </a:endParaRPr>
          </a:p>
        </p:txBody>
      </p:sp>
      <p:sp>
        <p:nvSpPr>
          <p:cNvPr id="10" name="Rectangle 9"/>
          <p:cNvSpPr/>
          <p:nvPr/>
        </p:nvSpPr>
        <p:spPr>
          <a:xfrm>
            <a:off x="794920" y="6607436"/>
            <a:ext cx="4663809" cy="2759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793" y="1804309"/>
            <a:ext cx="4660243" cy="262138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93" y="6607436"/>
            <a:ext cx="4660243" cy="2848737"/>
          </a:xfrm>
          <a:prstGeom prst="rect">
            <a:avLst/>
          </a:prstGeom>
        </p:spPr>
      </p:pic>
    </p:spTree>
    <p:extLst>
      <p:ext uri="{BB962C8B-B14F-4D97-AF65-F5344CB8AC3E}">
        <p14:creationId xmlns:p14="http://schemas.microsoft.com/office/powerpoint/2010/main" val="2810995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990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438912"/>
            <a:ext cx="6858000" cy="523220"/>
          </a:xfrm>
          <a:prstGeom prst="rect">
            <a:avLst/>
          </a:prstGeom>
          <a:noFill/>
        </p:spPr>
        <p:txBody>
          <a:bodyPr wrap="square" rtlCol="0">
            <a:spAutoFit/>
          </a:bodyPr>
          <a:lstStyle/>
          <a:p>
            <a:pPr algn="ctr"/>
            <a:r>
              <a:rPr lang="en-US" sz="2800" b="1" dirty="0" smtClean="0">
                <a:solidFill>
                  <a:schemeClr val="bg1"/>
                </a:solidFill>
                <a:latin typeface="Tw Cen MT" panose="020B0602020104020603" pitchFamily="34" charset="0"/>
              </a:rPr>
              <a:t>Our Work</a:t>
            </a:r>
            <a:endParaRPr lang="en-US" sz="2800" b="1" dirty="0">
              <a:solidFill>
                <a:schemeClr val="bg1"/>
              </a:solidFill>
              <a:latin typeface="Tw Cen MT" panose="020B0602020104020603"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0166" y="5645842"/>
            <a:ext cx="1501051" cy="200140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5397" y="5561603"/>
            <a:ext cx="1270168" cy="250897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3433" y="7724592"/>
            <a:ext cx="1170909" cy="156121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8886" y="2898129"/>
            <a:ext cx="1464616" cy="2603761"/>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2049" y="2886455"/>
            <a:ext cx="1176946" cy="2615435"/>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57414" y="1282949"/>
            <a:ext cx="2543922" cy="1517904"/>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213" y="1264661"/>
            <a:ext cx="2523744" cy="1536192"/>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1703" y="6112002"/>
            <a:ext cx="2523744" cy="1481328"/>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0213" y="4440936"/>
            <a:ext cx="2586724" cy="1536192"/>
          </a:xfrm>
          <a:prstGeom prst="rect">
            <a:avLst/>
          </a:prstGeom>
        </p:spPr>
      </p:pic>
      <p:pic>
        <p:nvPicPr>
          <p:cNvPr id="22" name="Picture 2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0214" y="2886455"/>
            <a:ext cx="2523744" cy="1419607"/>
          </a:xfrm>
          <a:prstGeom prst="rect">
            <a:avLst/>
          </a:prstGeom>
        </p:spPr>
      </p:pic>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57209" y="7649474"/>
            <a:ext cx="1609344" cy="2145792"/>
          </a:xfrm>
          <a:prstGeom prst="rect">
            <a:avLst/>
          </a:prstGeom>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9994" y="7692353"/>
            <a:ext cx="1494774" cy="2114623"/>
          </a:xfrm>
          <a:prstGeom prst="rect">
            <a:avLst/>
          </a:prstGeom>
        </p:spPr>
      </p:pic>
    </p:spTree>
    <p:extLst>
      <p:ext uri="{BB962C8B-B14F-4D97-AF65-F5344CB8AC3E}">
        <p14:creationId xmlns:p14="http://schemas.microsoft.com/office/powerpoint/2010/main" val="522770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990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438912"/>
            <a:ext cx="6858000" cy="523220"/>
          </a:xfrm>
          <a:prstGeom prst="rect">
            <a:avLst/>
          </a:prstGeom>
          <a:noFill/>
        </p:spPr>
        <p:txBody>
          <a:bodyPr wrap="square" rtlCol="0">
            <a:spAutoFit/>
          </a:bodyPr>
          <a:lstStyle/>
          <a:p>
            <a:pPr algn="ctr"/>
            <a:r>
              <a:rPr lang="en-US" sz="2800" b="1" dirty="0" smtClean="0">
                <a:solidFill>
                  <a:schemeClr val="bg1"/>
                </a:solidFill>
                <a:latin typeface="Tw Cen MT" panose="020B0602020104020603" pitchFamily="34" charset="0"/>
              </a:rPr>
              <a:t>Our Work</a:t>
            </a:r>
            <a:endParaRPr lang="en-US" sz="2800" b="1" dirty="0">
              <a:solidFill>
                <a:schemeClr val="bg1"/>
              </a:solidFill>
              <a:latin typeface="Tw Cen MT" panose="020B0602020104020603"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691" y="1540002"/>
            <a:ext cx="3273552" cy="245516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4933" y="6861986"/>
            <a:ext cx="1607686" cy="285949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1758" y="1630924"/>
            <a:ext cx="2799771" cy="2099828"/>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691" y="6888462"/>
            <a:ext cx="1819205" cy="2425607"/>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7691" y="4093366"/>
            <a:ext cx="3295344" cy="247150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1758" y="4169698"/>
            <a:ext cx="1421722" cy="2528736"/>
          </a:xfrm>
          <a:prstGeom prst="rect">
            <a:avLst/>
          </a:prstGeom>
        </p:spPr>
      </p:pic>
    </p:spTree>
    <p:extLst>
      <p:ext uri="{BB962C8B-B14F-4D97-AF65-F5344CB8AC3E}">
        <p14:creationId xmlns:p14="http://schemas.microsoft.com/office/powerpoint/2010/main" val="2625630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990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438912"/>
            <a:ext cx="6858000" cy="523220"/>
          </a:xfrm>
          <a:prstGeom prst="rect">
            <a:avLst/>
          </a:prstGeom>
          <a:noFill/>
        </p:spPr>
        <p:txBody>
          <a:bodyPr wrap="square" rtlCol="0">
            <a:spAutoFit/>
          </a:bodyPr>
          <a:lstStyle/>
          <a:p>
            <a:pPr algn="ctr"/>
            <a:r>
              <a:rPr lang="en-US" sz="2800" b="1" dirty="0" smtClean="0">
                <a:solidFill>
                  <a:schemeClr val="bg1"/>
                </a:solidFill>
                <a:latin typeface="Tw Cen MT" panose="020B0602020104020603" pitchFamily="34" charset="0"/>
              </a:rPr>
              <a:t>Contact Us</a:t>
            </a:r>
            <a:endParaRPr lang="en-US" sz="2800" b="1" dirty="0">
              <a:solidFill>
                <a:schemeClr val="bg1"/>
              </a:solidFill>
              <a:latin typeface="Tw Cen MT" panose="020B0602020104020603" pitchFamily="34" charset="0"/>
            </a:endParaRPr>
          </a:p>
        </p:txBody>
      </p:sp>
      <p:sp>
        <p:nvSpPr>
          <p:cNvPr id="8" name="TextBox 7"/>
          <p:cNvSpPr txBox="1"/>
          <p:nvPr/>
        </p:nvSpPr>
        <p:spPr>
          <a:xfrm>
            <a:off x="0" y="9015984"/>
            <a:ext cx="6858000" cy="646331"/>
          </a:xfrm>
          <a:prstGeom prst="rect">
            <a:avLst/>
          </a:prstGeom>
          <a:noFill/>
          <a:ln>
            <a:solidFill>
              <a:schemeClr val="accent1">
                <a:lumMod val="20000"/>
                <a:lumOff val="80000"/>
              </a:schemeClr>
            </a:solidFill>
          </a:ln>
        </p:spPr>
        <p:txBody>
          <a:bodyPr wrap="square" rtlCol="0">
            <a:spAutoFit/>
          </a:bodyPr>
          <a:lstStyle/>
          <a:p>
            <a:pPr algn="ctr"/>
            <a:r>
              <a:rPr lang="en-US" b="1" dirty="0">
                <a:latin typeface="Tw Cen MT" panose="020B0602020104020603" pitchFamily="34" charset="0"/>
              </a:rPr>
              <a:t>Address: Office# 10-F First Floor Hajvery tower Chowk Chuburji, Lahore</a:t>
            </a:r>
            <a:endParaRPr lang="en-US" dirty="0"/>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66" y="2569352"/>
            <a:ext cx="635126" cy="635126"/>
          </a:xfrm>
          <a:prstGeom prst="rect">
            <a:avLst/>
          </a:prstGeom>
        </p:spPr>
      </p:pic>
      <p:sp>
        <p:nvSpPr>
          <p:cNvPr id="19" name="TextBox 18"/>
          <p:cNvSpPr txBox="1"/>
          <p:nvPr/>
        </p:nvSpPr>
        <p:spPr>
          <a:xfrm>
            <a:off x="1444752" y="2625305"/>
            <a:ext cx="2523744" cy="523220"/>
          </a:xfrm>
          <a:prstGeom prst="rect">
            <a:avLst/>
          </a:prstGeom>
          <a:noFill/>
        </p:spPr>
        <p:txBody>
          <a:bodyPr wrap="square" rtlCol="0">
            <a:spAutoFit/>
          </a:bodyPr>
          <a:lstStyle/>
          <a:p>
            <a:r>
              <a:rPr lang="en-US" sz="2800" b="1" dirty="0" smtClean="0">
                <a:latin typeface="Tw Cen MT" panose="020B0602020104020603" pitchFamily="34" charset="0"/>
              </a:rPr>
              <a:t>0324-4252790</a:t>
            </a:r>
            <a:endParaRPr lang="en-US" sz="2800" b="1" dirty="0">
              <a:latin typeface="Tw Cen MT" panose="020B0602020104020603"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05" y="1671680"/>
            <a:ext cx="653987" cy="653987"/>
          </a:xfrm>
          <a:prstGeom prst="rect">
            <a:avLst/>
          </a:prstGeom>
        </p:spPr>
      </p:pic>
      <p:sp>
        <p:nvSpPr>
          <p:cNvPr id="10" name="TextBox 9"/>
          <p:cNvSpPr txBox="1"/>
          <p:nvPr/>
        </p:nvSpPr>
        <p:spPr>
          <a:xfrm>
            <a:off x="1444752" y="1737063"/>
            <a:ext cx="4787075" cy="523220"/>
          </a:xfrm>
          <a:prstGeom prst="rect">
            <a:avLst/>
          </a:prstGeom>
          <a:noFill/>
        </p:spPr>
        <p:txBody>
          <a:bodyPr wrap="square" rtlCol="0">
            <a:spAutoFit/>
          </a:bodyPr>
          <a:lstStyle/>
          <a:p>
            <a:r>
              <a:rPr lang="en-US" sz="2800" b="1" dirty="0">
                <a:latin typeface="Tw Cen MT" panose="020B0602020104020603" pitchFamily="34" charset="0"/>
              </a:rPr>
              <a:t>a</a:t>
            </a:r>
            <a:r>
              <a:rPr lang="en-US" sz="2800" b="1" dirty="0" smtClean="0">
                <a:latin typeface="Tw Cen MT" panose="020B0602020104020603" pitchFamily="34" charset="0"/>
              </a:rPr>
              <a:t>nas.adsumpak@gmail.com</a:t>
            </a:r>
            <a:endParaRPr lang="en-US" sz="2800" b="1" dirty="0">
              <a:latin typeface="Tw Cen MT" panose="020B0602020104020603" pitchFamily="34" charset="0"/>
            </a:endParaRPr>
          </a:p>
        </p:txBody>
      </p:sp>
    </p:spTree>
    <p:extLst>
      <p:ext uri="{BB962C8B-B14F-4D97-AF65-F5344CB8AC3E}">
        <p14:creationId xmlns:p14="http://schemas.microsoft.com/office/powerpoint/2010/main" val="50462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990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19456" y="1463040"/>
            <a:ext cx="6400800" cy="7848302"/>
          </a:xfrm>
          <a:prstGeom prst="rect">
            <a:avLst/>
          </a:prstGeom>
          <a:noFill/>
        </p:spPr>
        <p:txBody>
          <a:bodyPr wrap="square" rtlCol="0">
            <a:spAutoFit/>
          </a:bodyPr>
          <a:lstStyle/>
          <a:p>
            <a:pPr algn="just"/>
            <a:r>
              <a:rPr lang="en-US" sz="3600" dirty="0" smtClean="0">
                <a:solidFill>
                  <a:schemeClr val="bg1"/>
                </a:solidFill>
                <a:latin typeface="Tw Cen MT" panose="020B0602020104020603" pitchFamily="34" charset="0"/>
              </a:rPr>
              <a:t>ADSUM</a:t>
            </a:r>
            <a:r>
              <a:rPr lang="en-US" sz="3600" dirty="0" smtClean="0">
                <a:solidFill>
                  <a:schemeClr val="bg1"/>
                </a:solidFill>
                <a:latin typeface="Tw Cen MT" panose="020B0602020104020603" pitchFamily="34" charset="0"/>
              </a:rPr>
              <a:t> </a:t>
            </a:r>
            <a:r>
              <a:rPr lang="en-US" sz="3600" dirty="0">
                <a:solidFill>
                  <a:schemeClr val="bg1"/>
                </a:solidFill>
                <a:latin typeface="Tw Cen MT" panose="020B0602020104020603" pitchFamily="34" charset="0"/>
              </a:rPr>
              <a:t>is an indoor &amp; outdoor advertising company, formed in </a:t>
            </a:r>
            <a:r>
              <a:rPr lang="en-US" sz="3600" b="1" dirty="0" smtClean="0">
                <a:solidFill>
                  <a:schemeClr val="bg1"/>
                </a:solidFill>
                <a:latin typeface="Tw Cen MT" panose="020B0602020104020603" pitchFamily="34" charset="0"/>
              </a:rPr>
              <a:t>1995</a:t>
            </a:r>
            <a:r>
              <a:rPr lang="en-US" sz="3600" dirty="0" smtClean="0">
                <a:solidFill>
                  <a:schemeClr val="bg1"/>
                </a:solidFill>
                <a:latin typeface="Tw Cen MT" panose="020B0602020104020603" pitchFamily="34" charset="0"/>
              </a:rPr>
              <a:t> </a:t>
            </a:r>
            <a:r>
              <a:rPr lang="en-US" sz="3600" dirty="0">
                <a:solidFill>
                  <a:schemeClr val="bg1"/>
                </a:solidFill>
                <a:latin typeface="Tw Cen MT" panose="020B0602020104020603" pitchFamily="34" charset="0"/>
              </a:rPr>
              <a:t>since then, the company is serving its clients with commitment and confidence. By the grace of ALLAH, </a:t>
            </a:r>
            <a:r>
              <a:rPr lang="en-US" sz="3600" dirty="0" smtClean="0">
                <a:solidFill>
                  <a:schemeClr val="bg1"/>
                </a:solidFill>
                <a:latin typeface="Tw Cen MT" panose="020B0602020104020603" pitchFamily="34" charset="0"/>
              </a:rPr>
              <a:t>ADSUM</a:t>
            </a:r>
            <a:r>
              <a:rPr lang="en-US" sz="3600" dirty="0" smtClean="0">
                <a:solidFill>
                  <a:schemeClr val="bg1"/>
                </a:solidFill>
                <a:latin typeface="Tw Cen MT" panose="020B0602020104020603" pitchFamily="34" charset="0"/>
              </a:rPr>
              <a:t> </a:t>
            </a:r>
            <a:r>
              <a:rPr lang="en-US" sz="3600" dirty="0">
                <a:solidFill>
                  <a:schemeClr val="bg1"/>
                </a:solidFill>
                <a:latin typeface="Tw Cen MT" panose="020B0602020104020603" pitchFamily="34" charset="0"/>
              </a:rPr>
              <a:t>is emerging in the field of Outdoor Advertising with an intimate look, different Style, worthless productivity, innovative ideas, and amazing results. A fabrication house &amp; Pena flex printing system are running under the umbrella of </a:t>
            </a:r>
            <a:r>
              <a:rPr lang="en-US" sz="3600" dirty="0" smtClean="0">
                <a:solidFill>
                  <a:schemeClr val="bg1"/>
                </a:solidFill>
                <a:latin typeface="Tw Cen MT" panose="020B0602020104020603" pitchFamily="34" charset="0"/>
              </a:rPr>
              <a:t>ADSUM</a:t>
            </a:r>
            <a:r>
              <a:rPr lang="en-US" sz="3600" dirty="0" smtClean="0">
                <a:solidFill>
                  <a:schemeClr val="bg1"/>
                </a:solidFill>
                <a:latin typeface="Tw Cen MT" panose="020B0602020104020603" pitchFamily="34" charset="0"/>
              </a:rPr>
              <a:t>. </a:t>
            </a:r>
            <a:endParaRPr lang="en-US" sz="3600" dirty="0">
              <a:solidFill>
                <a:schemeClr val="bg1"/>
              </a:solidFill>
              <a:latin typeface="Tw Cen MT" panose="020B0602020104020603" pitchFamily="34" charset="0"/>
            </a:endParaRPr>
          </a:p>
          <a:p>
            <a:pPr algn="just"/>
            <a:endParaRPr lang="en-US" sz="3600" dirty="0">
              <a:solidFill>
                <a:schemeClr val="bg1"/>
              </a:solidFill>
              <a:latin typeface="Tw Cen MT" panose="020B0602020104020603" pitchFamily="34" charset="0"/>
            </a:endParaRPr>
          </a:p>
        </p:txBody>
      </p:sp>
      <p:sp>
        <p:nvSpPr>
          <p:cNvPr id="5" name="TextBox 4"/>
          <p:cNvSpPr txBox="1"/>
          <p:nvPr/>
        </p:nvSpPr>
        <p:spPr>
          <a:xfrm>
            <a:off x="2176272" y="457200"/>
            <a:ext cx="2468880" cy="646331"/>
          </a:xfrm>
          <a:prstGeom prst="rect">
            <a:avLst/>
          </a:prstGeom>
          <a:noFill/>
        </p:spPr>
        <p:txBody>
          <a:bodyPr wrap="square" rtlCol="0">
            <a:spAutoFit/>
          </a:bodyPr>
          <a:lstStyle/>
          <a:p>
            <a:pPr algn="ctr"/>
            <a:r>
              <a:rPr lang="en-US" sz="3600" b="1" dirty="0" smtClean="0">
                <a:solidFill>
                  <a:schemeClr val="bg1"/>
                </a:solidFill>
                <a:latin typeface="Tw Cen MT" panose="020B0602020104020603" pitchFamily="34" charset="0"/>
              </a:rPr>
              <a:t>Introduction</a:t>
            </a:r>
            <a:endParaRPr lang="en-US" sz="36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183432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990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496312" y="402336"/>
            <a:ext cx="1865376" cy="523220"/>
          </a:xfrm>
          <a:prstGeom prst="rect">
            <a:avLst/>
          </a:prstGeom>
          <a:noFill/>
        </p:spPr>
        <p:txBody>
          <a:bodyPr wrap="square" rtlCol="0">
            <a:spAutoFit/>
          </a:bodyPr>
          <a:lstStyle/>
          <a:p>
            <a:pPr algn="ctr"/>
            <a:r>
              <a:rPr lang="en-US" sz="2800" b="1" dirty="0" smtClean="0">
                <a:solidFill>
                  <a:schemeClr val="bg1"/>
                </a:solidFill>
                <a:latin typeface="Tw Cen MT" panose="020B0602020104020603" pitchFamily="34" charset="0"/>
              </a:rPr>
              <a:t>Our Vision</a:t>
            </a:r>
            <a:endParaRPr lang="en-US" sz="2800" b="1" dirty="0">
              <a:solidFill>
                <a:schemeClr val="bg1"/>
              </a:solidFill>
              <a:latin typeface="Tw Cen MT" panose="020B0602020104020603" pitchFamily="34" charset="0"/>
            </a:endParaRPr>
          </a:p>
        </p:txBody>
      </p:sp>
      <p:sp>
        <p:nvSpPr>
          <p:cNvPr id="4" name="TextBox 3"/>
          <p:cNvSpPr txBox="1"/>
          <p:nvPr/>
        </p:nvSpPr>
        <p:spPr>
          <a:xfrm>
            <a:off x="219456" y="1115568"/>
            <a:ext cx="6382512" cy="1815882"/>
          </a:xfrm>
          <a:prstGeom prst="rect">
            <a:avLst/>
          </a:prstGeom>
          <a:noFill/>
        </p:spPr>
        <p:txBody>
          <a:bodyPr wrap="square" rtlCol="0">
            <a:spAutoFit/>
          </a:bodyPr>
          <a:lstStyle/>
          <a:p>
            <a:pPr algn="just"/>
            <a:r>
              <a:rPr lang="en-US" sz="2800" dirty="0">
                <a:solidFill>
                  <a:schemeClr val="bg1"/>
                </a:solidFill>
                <a:latin typeface="Tw Cen MT" panose="020B0602020104020603" pitchFamily="34" charset="0"/>
              </a:rPr>
              <a:t>To continually empower our clients and partners to utilize and profit from this age’s greatest corporate asset, the ability to interpret and harness information. </a:t>
            </a:r>
          </a:p>
        </p:txBody>
      </p:sp>
      <p:sp>
        <p:nvSpPr>
          <p:cNvPr id="5" name="TextBox 4"/>
          <p:cNvSpPr txBox="1"/>
          <p:nvPr/>
        </p:nvSpPr>
        <p:spPr>
          <a:xfrm>
            <a:off x="2478024" y="3533156"/>
            <a:ext cx="2093976" cy="523220"/>
          </a:xfrm>
          <a:prstGeom prst="rect">
            <a:avLst/>
          </a:prstGeom>
          <a:noFill/>
        </p:spPr>
        <p:txBody>
          <a:bodyPr wrap="square" rtlCol="0">
            <a:spAutoFit/>
          </a:bodyPr>
          <a:lstStyle/>
          <a:p>
            <a:pPr algn="ctr"/>
            <a:r>
              <a:rPr lang="en-US" sz="2800" b="1" dirty="0" smtClean="0">
                <a:solidFill>
                  <a:schemeClr val="bg1"/>
                </a:solidFill>
                <a:latin typeface="Tw Cen MT" panose="020B0602020104020603" pitchFamily="34" charset="0"/>
              </a:rPr>
              <a:t>Our Mission</a:t>
            </a:r>
            <a:endParaRPr lang="en-US" sz="2800" b="1" dirty="0">
              <a:solidFill>
                <a:schemeClr val="bg1"/>
              </a:solidFill>
              <a:latin typeface="Tw Cen MT" panose="020B0602020104020603" pitchFamily="34" charset="0"/>
            </a:endParaRPr>
          </a:p>
        </p:txBody>
      </p:sp>
      <p:sp>
        <p:nvSpPr>
          <p:cNvPr id="6" name="TextBox 5"/>
          <p:cNvSpPr txBox="1"/>
          <p:nvPr/>
        </p:nvSpPr>
        <p:spPr>
          <a:xfrm>
            <a:off x="219456" y="4658082"/>
            <a:ext cx="6382512" cy="3539430"/>
          </a:xfrm>
          <a:prstGeom prst="rect">
            <a:avLst/>
          </a:prstGeom>
          <a:noFill/>
        </p:spPr>
        <p:txBody>
          <a:bodyPr wrap="square" rtlCol="0">
            <a:spAutoFit/>
          </a:bodyPr>
          <a:lstStyle/>
          <a:p>
            <a:pPr algn="just"/>
            <a:r>
              <a:rPr lang="en-US" sz="2800" dirty="0">
                <a:solidFill>
                  <a:schemeClr val="bg1"/>
                </a:solidFill>
                <a:latin typeface="Tw Cen MT" panose="020B0602020104020603" pitchFamily="34" charset="0"/>
              </a:rPr>
              <a:t>Our goal is to become the best, most professional national advertising company. Creating value for our customers is the base of the company to grow. Your business is our business. We create measurable improvement at the heart of your business and we understand the unique challenges in the market. </a:t>
            </a:r>
          </a:p>
        </p:txBody>
      </p:sp>
    </p:spTree>
    <p:extLst>
      <p:ext uri="{BB962C8B-B14F-4D97-AF65-F5344CB8AC3E}">
        <p14:creationId xmlns:p14="http://schemas.microsoft.com/office/powerpoint/2010/main" val="322540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990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658368"/>
            <a:ext cx="6858000" cy="523220"/>
          </a:xfrm>
          <a:prstGeom prst="rect">
            <a:avLst/>
          </a:prstGeom>
          <a:noFill/>
        </p:spPr>
        <p:txBody>
          <a:bodyPr wrap="square" rtlCol="0">
            <a:spAutoFit/>
          </a:bodyPr>
          <a:lstStyle/>
          <a:p>
            <a:pPr algn="ctr"/>
            <a:r>
              <a:rPr lang="en-US" sz="2800" b="1" dirty="0">
                <a:solidFill>
                  <a:schemeClr val="bg1"/>
                </a:solidFill>
                <a:latin typeface="Tw Cen MT" panose="020B0602020104020603" pitchFamily="34" charset="0"/>
              </a:rPr>
              <a:t>Our Business Philosophy </a:t>
            </a:r>
          </a:p>
        </p:txBody>
      </p:sp>
      <p:sp>
        <p:nvSpPr>
          <p:cNvPr id="8" name="TextBox 7"/>
          <p:cNvSpPr txBox="1"/>
          <p:nvPr/>
        </p:nvSpPr>
        <p:spPr>
          <a:xfrm>
            <a:off x="0" y="1664208"/>
            <a:ext cx="6858000"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latin typeface="Tw Cen MT" panose="020B0602020104020603" pitchFamily="34" charset="0"/>
              </a:rPr>
              <a:t>Clients are  our  Top Priority</a:t>
            </a:r>
            <a:endParaRPr lang="en-US" sz="2400" b="1" dirty="0">
              <a:latin typeface="Tw Cen MT" panose="020B0602020104020603" pitchFamily="34" charset="0"/>
            </a:endParaRPr>
          </a:p>
        </p:txBody>
      </p:sp>
      <p:sp>
        <p:nvSpPr>
          <p:cNvPr id="9" name="TextBox 8"/>
          <p:cNvSpPr txBox="1"/>
          <p:nvPr/>
        </p:nvSpPr>
        <p:spPr>
          <a:xfrm>
            <a:off x="0" y="2359152"/>
            <a:ext cx="6858000"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latin typeface="Tw Cen MT" panose="020B0602020104020603" pitchFamily="34" charset="0"/>
              </a:rPr>
              <a:t>Integrity</a:t>
            </a:r>
            <a:endParaRPr lang="en-US" sz="2400" b="1" dirty="0">
              <a:latin typeface="Tw Cen MT" panose="020B0602020104020603" pitchFamily="34" charset="0"/>
            </a:endParaRPr>
          </a:p>
        </p:txBody>
      </p:sp>
      <p:sp>
        <p:nvSpPr>
          <p:cNvPr id="10" name="TextBox 9"/>
          <p:cNvSpPr txBox="1"/>
          <p:nvPr/>
        </p:nvSpPr>
        <p:spPr>
          <a:xfrm>
            <a:off x="0" y="3054096"/>
            <a:ext cx="6858000"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latin typeface="Tw Cen MT" panose="020B0602020104020603" pitchFamily="34" charset="0"/>
              </a:rPr>
              <a:t>Innovative and better idea’s</a:t>
            </a:r>
            <a:endParaRPr lang="en-US" sz="2400" b="1" dirty="0">
              <a:latin typeface="Tw Cen MT" panose="020B0602020104020603" pitchFamily="34" charset="0"/>
            </a:endParaRPr>
          </a:p>
        </p:txBody>
      </p:sp>
      <p:sp>
        <p:nvSpPr>
          <p:cNvPr id="11" name="TextBox 10"/>
          <p:cNvSpPr txBox="1"/>
          <p:nvPr/>
        </p:nvSpPr>
        <p:spPr>
          <a:xfrm>
            <a:off x="0" y="3968496"/>
            <a:ext cx="6858000"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latin typeface="Tw Cen MT" panose="020B0602020104020603" pitchFamily="34" charset="0"/>
              </a:rPr>
              <a:t>Employees the most Valuable Assets</a:t>
            </a:r>
            <a:endParaRPr lang="en-US" sz="2400" b="1" dirty="0">
              <a:latin typeface="Tw Cen MT" panose="020B0602020104020603" pitchFamily="34" charset="0"/>
            </a:endParaRPr>
          </a:p>
        </p:txBody>
      </p:sp>
      <p:sp>
        <p:nvSpPr>
          <p:cNvPr id="12" name="Rectangle 11"/>
          <p:cNvSpPr/>
          <p:nvPr/>
        </p:nvSpPr>
        <p:spPr>
          <a:xfrm>
            <a:off x="1124633" y="5382904"/>
            <a:ext cx="4508071" cy="3523351"/>
          </a:xfrm>
          <a:prstGeom prst="rect">
            <a:avLst/>
          </a:prstGeom>
          <a:blipFill dpi="0" rotWithShape="0">
            <a:blip r:embed="rId2">
              <a:alphaModFix amt="79000"/>
            </a:blip>
            <a:srcRect/>
            <a:stretch>
              <a:fillRect/>
            </a:stretch>
          </a:blipFill>
          <a:ln w="12700"/>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2187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990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0" y="438912"/>
            <a:ext cx="6858000" cy="523220"/>
          </a:xfrm>
          <a:prstGeom prst="rect">
            <a:avLst/>
          </a:prstGeom>
          <a:noFill/>
        </p:spPr>
        <p:txBody>
          <a:bodyPr wrap="square" rtlCol="0">
            <a:spAutoFit/>
          </a:bodyPr>
          <a:lstStyle/>
          <a:p>
            <a:pPr algn="ctr"/>
            <a:r>
              <a:rPr lang="en-US" sz="2800" b="1" dirty="0" smtClean="0">
                <a:solidFill>
                  <a:schemeClr val="bg1"/>
                </a:solidFill>
                <a:latin typeface="Tw Cen MT" panose="020B0602020104020603" pitchFamily="34" charset="0"/>
              </a:rPr>
              <a:t>Our Client</a:t>
            </a:r>
            <a:endParaRPr lang="en-US" sz="2800" b="1" dirty="0">
              <a:solidFill>
                <a:schemeClr val="bg1"/>
              </a:solidFill>
              <a:latin typeface="Tw Cen MT" panose="020B0602020104020603" pitchFamily="34" charset="0"/>
            </a:endParaRPr>
          </a:p>
        </p:txBody>
      </p:sp>
      <p:pic>
        <p:nvPicPr>
          <p:cNvPr id="6" name="Picture 5"/>
          <p:cNvPicPr/>
          <p:nvPr/>
        </p:nvPicPr>
        <p:blipFill>
          <a:blip r:embed="rId2"/>
          <a:stretch>
            <a:fillRect/>
          </a:stretch>
        </p:blipFill>
        <p:spPr>
          <a:xfrm>
            <a:off x="758284" y="1926655"/>
            <a:ext cx="1256665" cy="380365"/>
          </a:xfrm>
          <a:prstGeom prst="rect">
            <a:avLst/>
          </a:prstGeom>
        </p:spPr>
      </p:pic>
      <p:sp>
        <p:nvSpPr>
          <p:cNvPr id="8" name="Oval 7"/>
          <p:cNvSpPr/>
          <p:nvPr/>
        </p:nvSpPr>
        <p:spPr>
          <a:xfrm>
            <a:off x="6930659" y="1975690"/>
            <a:ext cx="1847088"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63072" y="5121992"/>
            <a:ext cx="1847088" cy="1828800"/>
          </a:xfrm>
          <a:prstGeom prst="ellipse">
            <a:avLst/>
          </a:prstGeom>
          <a:blipFill>
            <a:blip r:embed="rId3">
              <a:alphaModFix amt="79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p:nvPr/>
        </p:nvPicPr>
        <p:blipFill>
          <a:blip r:embed="rId4"/>
          <a:stretch>
            <a:fillRect/>
          </a:stretch>
        </p:blipFill>
        <p:spPr>
          <a:xfrm>
            <a:off x="831968" y="3151443"/>
            <a:ext cx="1311169" cy="1211044"/>
          </a:xfrm>
          <a:prstGeom prst="rect">
            <a:avLst/>
          </a:prstGeom>
        </p:spPr>
      </p:pic>
      <p:pic>
        <p:nvPicPr>
          <p:cNvPr id="15" name="Picture 14"/>
          <p:cNvPicPr/>
          <p:nvPr/>
        </p:nvPicPr>
        <p:blipFill>
          <a:blip r:embed="rId5"/>
          <a:stretch>
            <a:fillRect/>
          </a:stretch>
        </p:blipFill>
        <p:spPr>
          <a:xfrm>
            <a:off x="3053504" y="3205790"/>
            <a:ext cx="1096987" cy="1229710"/>
          </a:xfrm>
          <a:prstGeom prst="rect">
            <a:avLst/>
          </a:prstGeom>
        </p:spPr>
      </p:pic>
      <p:pic>
        <p:nvPicPr>
          <p:cNvPr id="16" name="Picture 15"/>
          <p:cNvPicPr/>
          <p:nvPr/>
        </p:nvPicPr>
        <p:blipFill>
          <a:blip r:embed="rId6"/>
          <a:stretch>
            <a:fillRect/>
          </a:stretch>
        </p:blipFill>
        <p:spPr>
          <a:xfrm>
            <a:off x="2974061" y="5225437"/>
            <a:ext cx="1180465" cy="1297940"/>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3233" y="1769648"/>
            <a:ext cx="1556446" cy="774968"/>
          </a:xfrm>
          <a:prstGeom prst="rect">
            <a:avLst/>
          </a:prstGeom>
        </p:spPr>
      </p:pic>
      <p:pic>
        <p:nvPicPr>
          <p:cNvPr id="18" name="Picture 17"/>
          <p:cNvPicPr/>
          <p:nvPr/>
        </p:nvPicPr>
        <p:blipFill>
          <a:blip r:embed="rId8"/>
          <a:stretch>
            <a:fillRect/>
          </a:stretch>
        </p:blipFill>
        <p:spPr>
          <a:xfrm>
            <a:off x="4714287" y="1602647"/>
            <a:ext cx="1459481" cy="1028380"/>
          </a:xfrm>
          <a:prstGeom prst="rect">
            <a:avLst/>
          </a:prstGeom>
        </p:spPr>
      </p:pic>
      <p:pic>
        <p:nvPicPr>
          <p:cNvPr id="19" name="Picture 18"/>
          <p:cNvPicPr/>
          <p:nvPr/>
        </p:nvPicPr>
        <p:blipFill>
          <a:blip r:embed="rId9"/>
          <a:stretch>
            <a:fillRect/>
          </a:stretch>
        </p:blipFill>
        <p:spPr>
          <a:xfrm>
            <a:off x="4789796" y="3152127"/>
            <a:ext cx="1614805" cy="1209675"/>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8454" y="7437796"/>
            <a:ext cx="4610100" cy="990600"/>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72464" y="5051169"/>
            <a:ext cx="2143125" cy="2143125"/>
          </a:xfrm>
          <a:prstGeom prst="rect">
            <a:avLst/>
          </a:prstGeom>
        </p:spPr>
      </p:pic>
    </p:spTree>
    <p:extLst>
      <p:ext uri="{BB962C8B-B14F-4D97-AF65-F5344CB8AC3E}">
        <p14:creationId xmlns:p14="http://schemas.microsoft.com/office/powerpoint/2010/main" val="2501887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990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0" y="438912"/>
            <a:ext cx="6858000" cy="523220"/>
          </a:xfrm>
          <a:prstGeom prst="rect">
            <a:avLst/>
          </a:prstGeom>
          <a:noFill/>
        </p:spPr>
        <p:txBody>
          <a:bodyPr wrap="square" rtlCol="0">
            <a:spAutoFit/>
          </a:bodyPr>
          <a:lstStyle/>
          <a:p>
            <a:pPr algn="ctr"/>
            <a:r>
              <a:rPr lang="en-US" sz="2800" b="1" dirty="0" smtClean="0">
                <a:solidFill>
                  <a:schemeClr val="bg1"/>
                </a:solidFill>
                <a:latin typeface="Tw Cen MT" panose="020B0602020104020603" pitchFamily="34" charset="0"/>
              </a:rPr>
              <a:t>Our Services</a:t>
            </a:r>
            <a:endParaRPr lang="en-US" sz="2800" b="1" dirty="0">
              <a:solidFill>
                <a:schemeClr val="bg1"/>
              </a:solidFill>
              <a:latin typeface="Tw Cen MT" panose="020B0602020104020603" pitchFamily="34" charset="0"/>
            </a:endParaRPr>
          </a:p>
        </p:txBody>
      </p:sp>
      <p:sp>
        <p:nvSpPr>
          <p:cNvPr id="5" name="TextBox 4"/>
          <p:cNvSpPr txBox="1"/>
          <p:nvPr/>
        </p:nvSpPr>
        <p:spPr>
          <a:xfrm>
            <a:off x="367650" y="1401044"/>
            <a:ext cx="1778876" cy="584775"/>
          </a:xfrm>
          <a:prstGeom prst="rect">
            <a:avLst/>
          </a:prstGeom>
          <a:noFill/>
        </p:spPr>
        <p:txBody>
          <a:bodyPr wrap="square" rtlCol="0">
            <a:spAutoFit/>
          </a:bodyPr>
          <a:lstStyle/>
          <a:p>
            <a:r>
              <a:rPr lang="en-US" sz="3200" b="1" dirty="0" smtClean="0">
                <a:latin typeface="Tw Cen MT" panose="020B0602020104020603" pitchFamily="34" charset="0"/>
              </a:rPr>
              <a:t>Hoarding</a:t>
            </a:r>
            <a:endParaRPr lang="en-US" sz="3200" b="1" dirty="0">
              <a:latin typeface="Tw Cen MT" panose="020B0602020104020603" pitchFamily="34" charset="0"/>
            </a:endParaRPr>
          </a:p>
        </p:txBody>
      </p:sp>
      <p:sp>
        <p:nvSpPr>
          <p:cNvPr id="6" name="TextBox 5"/>
          <p:cNvSpPr txBox="1"/>
          <p:nvPr/>
        </p:nvSpPr>
        <p:spPr>
          <a:xfrm>
            <a:off x="367650" y="5422689"/>
            <a:ext cx="1974895" cy="523220"/>
          </a:xfrm>
          <a:prstGeom prst="rect">
            <a:avLst/>
          </a:prstGeom>
          <a:noFill/>
        </p:spPr>
        <p:txBody>
          <a:bodyPr wrap="square" rtlCol="0">
            <a:spAutoFit/>
          </a:bodyPr>
          <a:lstStyle/>
          <a:p>
            <a:r>
              <a:rPr lang="en-US" sz="2800" b="1" dirty="0" smtClean="0">
                <a:latin typeface="Tw Cen MT" panose="020B0602020104020603" pitchFamily="34" charset="0"/>
              </a:rPr>
              <a:t>Bus Shelter</a:t>
            </a:r>
            <a:endParaRPr lang="en-US" sz="2800" b="1" dirty="0">
              <a:latin typeface="Tw Cen MT" panose="020B0602020104020603" pitchFamily="34" charset="0"/>
            </a:endParaRPr>
          </a:p>
        </p:txBody>
      </p:sp>
      <p:sp>
        <p:nvSpPr>
          <p:cNvPr id="19" name="Rectangle 18"/>
          <p:cNvSpPr/>
          <p:nvPr/>
        </p:nvSpPr>
        <p:spPr>
          <a:xfrm>
            <a:off x="1097095" y="2151464"/>
            <a:ext cx="4663809" cy="2759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097094" y="6353785"/>
            <a:ext cx="4663809" cy="2759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615" y="2127704"/>
            <a:ext cx="4663809" cy="2783612"/>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093" y="6351169"/>
            <a:ext cx="4663809" cy="2762468"/>
          </a:xfrm>
          <a:prstGeom prst="rect">
            <a:avLst/>
          </a:prstGeom>
        </p:spPr>
      </p:pic>
    </p:spTree>
    <p:extLst>
      <p:ext uri="{BB962C8B-B14F-4D97-AF65-F5344CB8AC3E}">
        <p14:creationId xmlns:p14="http://schemas.microsoft.com/office/powerpoint/2010/main" val="79658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990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161328" y="1966798"/>
            <a:ext cx="1308538" cy="369332"/>
          </a:xfrm>
          <a:prstGeom prst="rect">
            <a:avLst/>
          </a:prstGeom>
          <a:noFill/>
        </p:spPr>
        <p:txBody>
          <a:bodyPr wrap="square" rtlCol="0">
            <a:spAutoFit/>
          </a:bodyPr>
          <a:lstStyle/>
          <a:p>
            <a:r>
              <a:rPr lang="en-US" dirty="0" smtClean="0"/>
              <a:t>Branding</a:t>
            </a:r>
            <a:endParaRPr lang="en-US" dirty="0"/>
          </a:p>
        </p:txBody>
      </p:sp>
      <p:sp>
        <p:nvSpPr>
          <p:cNvPr id="4" name="TextBox 3"/>
          <p:cNvSpPr txBox="1"/>
          <p:nvPr/>
        </p:nvSpPr>
        <p:spPr>
          <a:xfrm>
            <a:off x="-2582917" y="7415254"/>
            <a:ext cx="1308538" cy="646331"/>
          </a:xfrm>
          <a:prstGeom prst="rect">
            <a:avLst/>
          </a:prstGeom>
          <a:noFill/>
        </p:spPr>
        <p:txBody>
          <a:bodyPr wrap="square" rtlCol="0">
            <a:spAutoFit/>
          </a:bodyPr>
          <a:lstStyle/>
          <a:p>
            <a:r>
              <a:rPr lang="en-US" dirty="0" smtClean="0"/>
              <a:t>Vehicle </a:t>
            </a:r>
            <a:r>
              <a:rPr lang="en-US" dirty="0"/>
              <a:t>B</a:t>
            </a:r>
            <a:r>
              <a:rPr lang="en-US" dirty="0" smtClean="0"/>
              <a:t>randing</a:t>
            </a:r>
            <a:endParaRPr lang="en-US" dirty="0"/>
          </a:p>
        </p:txBody>
      </p:sp>
      <p:sp>
        <p:nvSpPr>
          <p:cNvPr id="5" name="TextBox 4"/>
          <p:cNvSpPr txBox="1"/>
          <p:nvPr/>
        </p:nvSpPr>
        <p:spPr>
          <a:xfrm>
            <a:off x="455728" y="930478"/>
            <a:ext cx="2580080" cy="523220"/>
          </a:xfrm>
          <a:prstGeom prst="rect">
            <a:avLst/>
          </a:prstGeom>
          <a:noFill/>
        </p:spPr>
        <p:txBody>
          <a:bodyPr wrap="square" rtlCol="0">
            <a:spAutoFit/>
          </a:bodyPr>
          <a:lstStyle/>
          <a:p>
            <a:r>
              <a:rPr lang="en-US" sz="2800" b="1" dirty="0" smtClean="0">
                <a:latin typeface="Tw Cen MT" panose="020B0602020104020603" pitchFamily="34" charset="0"/>
              </a:rPr>
              <a:t>Digital Screen</a:t>
            </a:r>
            <a:endParaRPr lang="en-US" sz="2800" b="1" dirty="0">
              <a:latin typeface="Tw Cen MT" panose="020B0602020104020603" pitchFamily="34" charset="0"/>
            </a:endParaRPr>
          </a:p>
        </p:txBody>
      </p:sp>
      <p:sp>
        <p:nvSpPr>
          <p:cNvPr id="6" name="TextBox 5"/>
          <p:cNvSpPr txBox="1"/>
          <p:nvPr/>
        </p:nvSpPr>
        <p:spPr>
          <a:xfrm>
            <a:off x="547167" y="5545505"/>
            <a:ext cx="2580080" cy="523220"/>
          </a:xfrm>
          <a:prstGeom prst="rect">
            <a:avLst/>
          </a:prstGeom>
          <a:noFill/>
        </p:spPr>
        <p:txBody>
          <a:bodyPr wrap="square" rtlCol="0">
            <a:spAutoFit/>
          </a:bodyPr>
          <a:lstStyle/>
          <a:p>
            <a:r>
              <a:rPr lang="en-US" sz="2800" b="1" dirty="0" smtClean="0">
                <a:latin typeface="Tw Cen MT" panose="020B0602020104020603" pitchFamily="34" charset="0"/>
              </a:rPr>
              <a:t>Digital Steamers</a:t>
            </a:r>
            <a:endParaRPr lang="en-US" sz="2800" b="1" dirty="0">
              <a:latin typeface="Tw Cen MT" panose="020B0602020104020603" pitchFamily="34" charset="0"/>
            </a:endParaRPr>
          </a:p>
        </p:txBody>
      </p:sp>
      <p:sp>
        <p:nvSpPr>
          <p:cNvPr id="7" name="Rectangle 6"/>
          <p:cNvSpPr/>
          <p:nvPr/>
        </p:nvSpPr>
        <p:spPr>
          <a:xfrm>
            <a:off x="703903" y="1966798"/>
            <a:ext cx="4663809" cy="2759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95342" y="6358493"/>
            <a:ext cx="4663809" cy="2759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903" y="1966798"/>
            <a:ext cx="4663809" cy="275985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341" y="6358492"/>
            <a:ext cx="4663809" cy="2759853"/>
          </a:xfrm>
          <a:prstGeom prst="rect">
            <a:avLst/>
          </a:prstGeom>
        </p:spPr>
      </p:pic>
    </p:spTree>
    <p:extLst>
      <p:ext uri="{BB962C8B-B14F-4D97-AF65-F5344CB8AC3E}">
        <p14:creationId xmlns:p14="http://schemas.microsoft.com/office/powerpoint/2010/main" val="2722564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990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5728" y="930478"/>
            <a:ext cx="1592528" cy="523220"/>
          </a:xfrm>
          <a:prstGeom prst="rect">
            <a:avLst/>
          </a:prstGeom>
          <a:noFill/>
        </p:spPr>
        <p:txBody>
          <a:bodyPr wrap="square" rtlCol="0">
            <a:spAutoFit/>
          </a:bodyPr>
          <a:lstStyle/>
          <a:p>
            <a:r>
              <a:rPr lang="en-US" sz="2800" b="1" dirty="0" smtClean="0">
                <a:latin typeface="Tw Cen MT" panose="020B0602020104020603" pitchFamily="34" charset="0"/>
              </a:rPr>
              <a:t>Branding</a:t>
            </a:r>
            <a:endParaRPr lang="en-US" sz="2800" b="1" dirty="0">
              <a:latin typeface="Tw Cen MT" panose="020B0602020104020603" pitchFamily="34" charset="0"/>
            </a:endParaRPr>
          </a:p>
        </p:txBody>
      </p:sp>
      <p:sp>
        <p:nvSpPr>
          <p:cNvPr id="8" name="Rectangle 7"/>
          <p:cNvSpPr/>
          <p:nvPr/>
        </p:nvSpPr>
        <p:spPr>
          <a:xfrm>
            <a:off x="794920" y="1804309"/>
            <a:ext cx="4663809" cy="2759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7166" y="5545505"/>
            <a:ext cx="2854401" cy="523220"/>
          </a:xfrm>
          <a:prstGeom prst="rect">
            <a:avLst/>
          </a:prstGeom>
          <a:noFill/>
        </p:spPr>
        <p:txBody>
          <a:bodyPr wrap="square" rtlCol="0">
            <a:spAutoFit/>
          </a:bodyPr>
          <a:lstStyle/>
          <a:p>
            <a:r>
              <a:rPr lang="en-US" sz="2800" b="1" dirty="0" smtClean="0">
                <a:latin typeface="Tw Cen MT" panose="020B0602020104020603" pitchFamily="34" charset="0"/>
              </a:rPr>
              <a:t>Vehicle Branding</a:t>
            </a:r>
            <a:endParaRPr lang="en-US" sz="2800" b="1" dirty="0">
              <a:latin typeface="Tw Cen MT" panose="020B0602020104020603" pitchFamily="34" charset="0"/>
            </a:endParaRPr>
          </a:p>
        </p:txBody>
      </p:sp>
      <p:sp>
        <p:nvSpPr>
          <p:cNvPr id="10" name="Rectangle 9"/>
          <p:cNvSpPr/>
          <p:nvPr/>
        </p:nvSpPr>
        <p:spPr>
          <a:xfrm>
            <a:off x="794920" y="6607436"/>
            <a:ext cx="4663809" cy="2759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4920" y="1804309"/>
            <a:ext cx="4620982" cy="2759852"/>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919" y="6600247"/>
            <a:ext cx="4663809" cy="2767041"/>
          </a:xfrm>
          <a:prstGeom prst="rect">
            <a:avLst/>
          </a:prstGeom>
        </p:spPr>
      </p:pic>
    </p:spTree>
    <p:extLst>
      <p:ext uri="{BB962C8B-B14F-4D97-AF65-F5344CB8AC3E}">
        <p14:creationId xmlns:p14="http://schemas.microsoft.com/office/powerpoint/2010/main" val="1141196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9906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5728" y="930478"/>
            <a:ext cx="1592528" cy="523220"/>
          </a:xfrm>
          <a:prstGeom prst="rect">
            <a:avLst/>
          </a:prstGeom>
          <a:noFill/>
        </p:spPr>
        <p:txBody>
          <a:bodyPr wrap="square" rtlCol="0">
            <a:spAutoFit/>
          </a:bodyPr>
          <a:lstStyle/>
          <a:p>
            <a:r>
              <a:rPr lang="en-US" sz="2800" b="1" dirty="0" smtClean="0">
                <a:latin typeface="Tw Cen MT" panose="020B0602020104020603" pitchFamily="34" charset="0"/>
              </a:rPr>
              <a:t>3D Board</a:t>
            </a:r>
            <a:endParaRPr lang="en-US" sz="2800" b="1" dirty="0">
              <a:latin typeface="Tw Cen MT" panose="020B0602020104020603" pitchFamily="34" charset="0"/>
            </a:endParaRPr>
          </a:p>
        </p:txBody>
      </p:sp>
      <p:sp>
        <p:nvSpPr>
          <p:cNvPr id="8" name="Rectangle 7"/>
          <p:cNvSpPr/>
          <p:nvPr/>
        </p:nvSpPr>
        <p:spPr>
          <a:xfrm>
            <a:off x="794920" y="1804309"/>
            <a:ext cx="4663809" cy="2759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7166" y="5545505"/>
            <a:ext cx="2854401" cy="523220"/>
          </a:xfrm>
          <a:prstGeom prst="rect">
            <a:avLst/>
          </a:prstGeom>
          <a:noFill/>
        </p:spPr>
        <p:txBody>
          <a:bodyPr wrap="square" rtlCol="0">
            <a:spAutoFit/>
          </a:bodyPr>
          <a:lstStyle/>
          <a:p>
            <a:r>
              <a:rPr lang="en-US" sz="2800" b="1" dirty="0" smtClean="0">
                <a:latin typeface="Tw Cen MT" panose="020B0602020104020603" pitchFamily="34" charset="0"/>
              </a:rPr>
              <a:t>Backlit Board</a:t>
            </a:r>
            <a:endParaRPr lang="en-US" sz="2800" b="1" dirty="0">
              <a:latin typeface="Tw Cen MT" panose="020B0602020104020603" pitchFamily="34" charset="0"/>
            </a:endParaRPr>
          </a:p>
        </p:txBody>
      </p:sp>
      <p:sp>
        <p:nvSpPr>
          <p:cNvPr id="10" name="Rectangle 9"/>
          <p:cNvSpPr/>
          <p:nvPr/>
        </p:nvSpPr>
        <p:spPr>
          <a:xfrm>
            <a:off x="794920" y="6607436"/>
            <a:ext cx="4663809" cy="2759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919" y="1804308"/>
            <a:ext cx="4663809" cy="278806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918" y="6579220"/>
            <a:ext cx="4663809" cy="2788068"/>
          </a:xfrm>
          <a:prstGeom prst="rect">
            <a:avLst/>
          </a:prstGeom>
        </p:spPr>
      </p:pic>
    </p:spTree>
    <p:extLst>
      <p:ext uri="{BB962C8B-B14F-4D97-AF65-F5344CB8AC3E}">
        <p14:creationId xmlns:p14="http://schemas.microsoft.com/office/powerpoint/2010/main" val="9003366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958</TotalTime>
  <Words>229</Words>
  <Application>Microsoft Office PowerPoint</Application>
  <PresentationFormat>A4 Paper (210x297 mm)</PresentationFormat>
  <Paragraphs>34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36</cp:revision>
  <dcterms:created xsi:type="dcterms:W3CDTF">2023-05-02T12:34:53Z</dcterms:created>
  <dcterms:modified xsi:type="dcterms:W3CDTF">2023-10-10T10:38:39Z</dcterms:modified>
</cp:coreProperties>
</file>